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33"/>
  </p:notesMasterIdLst>
  <p:sldIdLst>
    <p:sldId id="256" r:id="rId2"/>
    <p:sldId id="257" r:id="rId3"/>
    <p:sldId id="295" r:id="rId4"/>
    <p:sldId id="259" r:id="rId5"/>
    <p:sldId id="262" r:id="rId6"/>
    <p:sldId id="296" r:id="rId7"/>
    <p:sldId id="297" r:id="rId8"/>
    <p:sldId id="311" r:id="rId9"/>
    <p:sldId id="312" r:id="rId10"/>
    <p:sldId id="298" r:id="rId11"/>
    <p:sldId id="299" r:id="rId12"/>
    <p:sldId id="309" r:id="rId13"/>
    <p:sldId id="310" r:id="rId14"/>
    <p:sldId id="300" r:id="rId15"/>
    <p:sldId id="301" r:id="rId16"/>
    <p:sldId id="263" r:id="rId17"/>
    <p:sldId id="302" r:id="rId18"/>
    <p:sldId id="304" r:id="rId19"/>
    <p:sldId id="305" r:id="rId20"/>
    <p:sldId id="306" r:id="rId21"/>
    <p:sldId id="308" r:id="rId22"/>
    <p:sldId id="307" r:id="rId23"/>
    <p:sldId id="315" r:id="rId24"/>
    <p:sldId id="316" r:id="rId25"/>
    <p:sldId id="313" r:id="rId26"/>
    <p:sldId id="314" r:id="rId27"/>
    <p:sldId id="317" r:id="rId28"/>
    <p:sldId id="318" r:id="rId29"/>
    <p:sldId id="319" r:id="rId30"/>
    <p:sldId id="279" r:id="rId31"/>
    <p:sldId id="320" r:id="rId32"/>
  </p:sldIdLst>
  <p:sldSz cx="9144000" cy="5143500" type="screen16x9"/>
  <p:notesSz cx="6858000" cy="9144000"/>
  <p:embeddedFontLst>
    <p:embeddedFont>
      <p:font typeface="Montserrat" panose="020B0604020202020204" charset="0"/>
      <p:regular r:id="rId34"/>
      <p:bold r:id="rId35"/>
      <p:italic r:id="rId36"/>
      <p:boldItalic r:id="rId37"/>
    </p:embeddedFont>
    <p:embeddedFont>
      <p:font typeface="Playfair Display" panose="020B0604020202020204" charset="0"/>
      <p:regular r:id="rId38"/>
      <p:bold r:id="rId39"/>
      <p:italic r:id="rId40"/>
      <p:boldItalic r:id="rId41"/>
    </p:embeddedFont>
    <p:embeddedFont>
      <p:font typeface="Calibri" panose="020F0502020204030204"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49B66D6-8F6E-4852-9F42-923F5086D947}">
  <a:tblStyle styleId="{549B66D6-8F6E-4852-9F42-923F5086D94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692B16B-B27D-48CE-B27A-68E6B2BE0EF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25" autoAdjust="0"/>
    <p:restoredTop sz="94660"/>
  </p:normalViewPr>
  <p:slideViewPr>
    <p:cSldViewPr snapToGrid="0">
      <p:cViewPr varScale="1">
        <p:scale>
          <a:sx n="111" d="100"/>
          <a:sy n="111" d="100"/>
        </p:scale>
        <p:origin x="686"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81747082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9520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6258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8788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6760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0369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69640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1" name="Google Shape;11;p2"/>
          <p:cNvSpPr txBox="1">
            <a:spLocks noGrp="1"/>
          </p:cNvSpPr>
          <p:nvPr>
            <p:ph type="ctrTitle"/>
          </p:nvPr>
        </p:nvSpPr>
        <p:spPr>
          <a:xfrm>
            <a:off x="685800" y="1991825"/>
            <a:ext cx="6165600" cy="1159800"/>
          </a:xfrm>
          <a:prstGeom prst="rect">
            <a:avLst/>
          </a:prstGeom>
          <a:effectLst>
            <a:outerShdw blurRad="14288" dist="28575" dir="7560000" algn="bl" rotWithShape="0">
              <a:srgbClr val="351C75">
                <a:alpha val="23000"/>
              </a:srgbClr>
            </a:outerShdw>
          </a:effectLst>
        </p:spPr>
        <p:txBody>
          <a:bodyPr spcFirstLastPara="1" wrap="square" lIns="0" tIns="0" rIns="0" bIns="0" anchor="ctr" anchorCtr="0">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3"/>
            </a:gs>
            <a:gs pos="50000">
              <a:schemeClr val="accent3"/>
            </a:gs>
            <a:gs pos="100000">
              <a:schemeClr val="accent4"/>
            </a:gs>
          </a:gsLst>
          <a:lin ang="18900044" scaled="0"/>
        </a:gradFill>
        <a:effectLst/>
      </p:bgPr>
    </p:bg>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4" name="Google Shape;14;p3"/>
          <p:cNvSpPr txBox="1">
            <a:spLocks noGrp="1"/>
          </p:cNvSpPr>
          <p:nvPr>
            <p:ph type="ctrTitle"/>
          </p:nvPr>
        </p:nvSpPr>
        <p:spPr>
          <a:xfrm>
            <a:off x="685800" y="1735750"/>
            <a:ext cx="5563500" cy="1159800"/>
          </a:xfrm>
          <a:prstGeom prst="rect">
            <a:avLst/>
          </a:prstGeom>
          <a:effectLst>
            <a:outerShdw blurRad="14288" dist="28575" dir="7560000" algn="bl" rotWithShape="0">
              <a:srgbClr val="351C75">
                <a:alpha val="24000"/>
              </a:srgbClr>
            </a:outerShdw>
          </a:effectLst>
        </p:spPr>
        <p:txBody>
          <a:bodyPr spcFirstLastPara="1" wrap="square" lIns="0" tIns="0" rIns="0" bIns="0" anchor="b"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5" name="Google Shape;15;p3"/>
          <p:cNvSpPr txBox="1">
            <a:spLocks noGrp="1"/>
          </p:cNvSpPr>
          <p:nvPr>
            <p:ph type="subTitle" idx="1"/>
          </p:nvPr>
        </p:nvSpPr>
        <p:spPr>
          <a:xfrm>
            <a:off x="685800" y="2992454"/>
            <a:ext cx="5563500" cy="7848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24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1"/>
        <p:cNvGrpSpPr/>
        <p:nvPr/>
      </p:nvGrpSpPr>
      <p:grpSpPr>
        <a:xfrm>
          <a:off x="0" y="0"/>
          <a:ext cx="0" cy="0"/>
          <a:chOff x="0" y="0"/>
          <a:chExt cx="0" cy="0"/>
        </a:xfrm>
      </p:grpSpPr>
      <p:pic>
        <p:nvPicPr>
          <p:cNvPr id="22" name="Google Shape;22;p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3" name="Google Shape;23;p5"/>
          <p:cNvSpPr txBox="1">
            <a:spLocks noGrp="1"/>
          </p:cNvSpPr>
          <p:nvPr>
            <p:ph type="title"/>
          </p:nvPr>
        </p:nvSpPr>
        <p:spPr>
          <a:xfrm>
            <a:off x="1092425" y="1058825"/>
            <a:ext cx="6959100" cy="337200"/>
          </a:xfrm>
          <a:prstGeom prst="rect">
            <a:avLst/>
          </a:prstGeom>
        </p:spPr>
        <p:txBody>
          <a:bodyPr spcFirstLastPara="1" wrap="square" lIns="0" tIns="0" rIns="0" bIns="0" anchor="b" anchorCtr="0">
            <a:noAutofit/>
          </a:bodyPr>
          <a:lstStyle>
            <a:lvl1pPr lvl="0">
              <a:spcBef>
                <a:spcPts val="0"/>
              </a:spcBef>
              <a:spcAft>
                <a:spcPts val="0"/>
              </a:spcAft>
              <a:buClr>
                <a:schemeClr val="dk2"/>
              </a:buClr>
              <a:buSzPts val="1600"/>
              <a:buNone/>
              <a:defRPr>
                <a:solidFill>
                  <a:schemeClr val="dk2"/>
                </a:solidFill>
              </a:defRPr>
            </a:lvl1pPr>
            <a:lvl2pPr lvl="1">
              <a:spcBef>
                <a:spcPts val="0"/>
              </a:spcBef>
              <a:spcAft>
                <a:spcPts val="0"/>
              </a:spcAft>
              <a:buClr>
                <a:schemeClr val="dk2"/>
              </a:buClr>
              <a:buSzPts val="1600"/>
              <a:buNone/>
              <a:defRPr>
                <a:solidFill>
                  <a:schemeClr val="dk2"/>
                </a:solidFill>
              </a:defRPr>
            </a:lvl2pPr>
            <a:lvl3pPr lvl="2">
              <a:spcBef>
                <a:spcPts val="0"/>
              </a:spcBef>
              <a:spcAft>
                <a:spcPts val="0"/>
              </a:spcAft>
              <a:buClr>
                <a:schemeClr val="dk2"/>
              </a:buClr>
              <a:buSzPts val="1600"/>
              <a:buNone/>
              <a:defRPr>
                <a:solidFill>
                  <a:schemeClr val="dk2"/>
                </a:solidFill>
              </a:defRPr>
            </a:lvl3pPr>
            <a:lvl4pPr lvl="3">
              <a:spcBef>
                <a:spcPts val="0"/>
              </a:spcBef>
              <a:spcAft>
                <a:spcPts val="0"/>
              </a:spcAft>
              <a:buClr>
                <a:schemeClr val="dk2"/>
              </a:buClr>
              <a:buSzPts val="1600"/>
              <a:buNone/>
              <a:defRPr>
                <a:solidFill>
                  <a:schemeClr val="dk2"/>
                </a:solidFill>
              </a:defRPr>
            </a:lvl4pPr>
            <a:lvl5pPr lvl="4">
              <a:spcBef>
                <a:spcPts val="0"/>
              </a:spcBef>
              <a:spcAft>
                <a:spcPts val="0"/>
              </a:spcAft>
              <a:buClr>
                <a:schemeClr val="dk2"/>
              </a:buClr>
              <a:buSzPts val="1600"/>
              <a:buNone/>
              <a:defRPr>
                <a:solidFill>
                  <a:schemeClr val="dk2"/>
                </a:solidFill>
              </a:defRPr>
            </a:lvl5pPr>
            <a:lvl6pPr lvl="5">
              <a:spcBef>
                <a:spcPts val="0"/>
              </a:spcBef>
              <a:spcAft>
                <a:spcPts val="0"/>
              </a:spcAft>
              <a:buClr>
                <a:schemeClr val="dk2"/>
              </a:buClr>
              <a:buSzPts val="1600"/>
              <a:buNone/>
              <a:defRPr>
                <a:solidFill>
                  <a:schemeClr val="dk2"/>
                </a:solidFill>
              </a:defRPr>
            </a:lvl6pPr>
            <a:lvl7pPr lvl="6">
              <a:spcBef>
                <a:spcPts val="0"/>
              </a:spcBef>
              <a:spcAft>
                <a:spcPts val="0"/>
              </a:spcAft>
              <a:buClr>
                <a:schemeClr val="dk2"/>
              </a:buClr>
              <a:buSzPts val="1600"/>
              <a:buNone/>
              <a:defRPr>
                <a:solidFill>
                  <a:schemeClr val="dk2"/>
                </a:solidFill>
              </a:defRPr>
            </a:lvl7pPr>
            <a:lvl8pPr lvl="7">
              <a:spcBef>
                <a:spcPts val="0"/>
              </a:spcBef>
              <a:spcAft>
                <a:spcPts val="0"/>
              </a:spcAft>
              <a:buClr>
                <a:schemeClr val="dk2"/>
              </a:buClr>
              <a:buSzPts val="1600"/>
              <a:buNone/>
              <a:defRPr>
                <a:solidFill>
                  <a:schemeClr val="dk2"/>
                </a:solidFill>
              </a:defRPr>
            </a:lvl8pPr>
            <a:lvl9pPr lvl="8">
              <a:spcBef>
                <a:spcPts val="0"/>
              </a:spcBef>
              <a:spcAft>
                <a:spcPts val="0"/>
              </a:spcAft>
              <a:buClr>
                <a:schemeClr val="dk2"/>
              </a:buClr>
              <a:buSzPts val="1600"/>
              <a:buNone/>
              <a:defRPr>
                <a:solidFill>
                  <a:schemeClr val="dk2"/>
                </a:solidFill>
              </a:defRPr>
            </a:lvl9pPr>
          </a:lstStyle>
          <a:p>
            <a:endParaRPr/>
          </a:p>
        </p:txBody>
      </p:sp>
      <p:sp>
        <p:nvSpPr>
          <p:cNvPr id="24" name="Google Shape;24;p5"/>
          <p:cNvSpPr txBox="1">
            <a:spLocks noGrp="1"/>
          </p:cNvSpPr>
          <p:nvPr>
            <p:ph type="body" idx="1"/>
          </p:nvPr>
        </p:nvSpPr>
        <p:spPr>
          <a:xfrm>
            <a:off x="1092425" y="1617517"/>
            <a:ext cx="6959100" cy="23793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25" name="Google Shape;25;p5"/>
          <p:cNvSpPr txBox="1">
            <a:spLocks noGrp="1"/>
          </p:cNvSpPr>
          <p:nvPr>
            <p:ph type="sldNum" idx="12"/>
          </p:nvPr>
        </p:nvSpPr>
        <p:spPr>
          <a:xfrm>
            <a:off x="4297650" y="4417099"/>
            <a:ext cx="548700" cy="7263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26" name="Google Shape;26;p5"/>
          <p:cNvSpPr/>
          <p:nvPr/>
        </p:nvSpPr>
        <p:spPr>
          <a:xfrm>
            <a:off x="1092425" y="1530025"/>
            <a:ext cx="296700" cy="37200"/>
          </a:xfrm>
          <a:prstGeom prst="rect">
            <a:avLst/>
          </a:prstGeom>
          <a:solidFill>
            <a:srgbClr val="5F5958">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7"/>
        <p:cNvGrpSpPr/>
        <p:nvPr/>
      </p:nvGrpSpPr>
      <p:grpSpPr>
        <a:xfrm>
          <a:off x="0" y="0"/>
          <a:ext cx="0" cy="0"/>
          <a:chOff x="0" y="0"/>
          <a:chExt cx="0" cy="0"/>
        </a:xfrm>
      </p:grpSpPr>
      <p:pic>
        <p:nvPicPr>
          <p:cNvPr id="28" name="Google Shape;28;p6"/>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9" name="Google Shape;29;p6"/>
          <p:cNvSpPr txBox="1">
            <a:spLocks noGrp="1"/>
          </p:cNvSpPr>
          <p:nvPr>
            <p:ph type="title"/>
          </p:nvPr>
        </p:nvSpPr>
        <p:spPr>
          <a:xfrm>
            <a:off x="1092425" y="1058825"/>
            <a:ext cx="6959100" cy="337200"/>
          </a:xfrm>
          <a:prstGeom prst="rect">
            <a:avLst/>
          </a:prstGeom>
        </p:spPr>
        <p:txBody>
          <a:bodyPr spcFirstLastPara="1" wrap="square" lIns="0" tIns="0" rIns="0" bIns="0" anchor="b"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30" name="Google Shape;30;p6"/>
          <p:cNvSpPr txBox="1">
            <a:spLocks noGrp="1"/>
          </p:cNvSpPr>
          <p:nvPr>
            <p:ph type="body" idx="1"/>
          </p:nvPr>
        </p:nvSpPr>
        <p:spPr>
          <a:xfrm>
            <a:off x="1092425" y="1617525"/>
            <a:ext cx="3280800" cy="26175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31" name="Google Shape;31;p6"/>
          <p:cNvSpPr txBox="1">
            <a:spLocks noGrp="1"/>
          </p:cNvSpPr>
          <p:nvPr>
            <p:ph type="body" idx="2"/>
          </p:nvPr>
        </p:nvSpPr>
        <p:spPr>
          <a:xfrm>
            <a:off x="4770714" y="1617525"/>
            <a:ext cx="3280800" cy="26175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32" name="Google Shape;32;p6"/>
          <p:cNvSpPr txBox="1">
            <a:spLocks noGrp="1"/>
          </p:cNvSpPr>
          <p:nvPr>
            <p:ph type="sldNum" idx="12"/>
          </p:nvPr>
        </p:nvSpPr>
        <p:spPr>
          <a:xfrm>
            <a:off x="4297650" y="4417099"/>
            <a:ext cx="548700" cy="7263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33" name="Google Shape;33;p6"/>
          <p:cNvSpPr/>
          <p:nvPr/>
        </p:nvSpPr>
        <p:spPr>
          <a:xfrm>
            <a:off x="1092425" y="1530025"/>
            <a:ext cx="296700" cy="37200"/>
          </a:xfrm>
          <a:prstGeom prst="rect">
            <a:avLst/>
          </a:prstGeom>
          <a:solidFill>
            <a:srgbClr val="5F5958">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4"/>
        <p:cNvGrpSpPr/>
        <p:nvPr/>
      </p:nvGrpSpPr>
      <p:grpSpPr>
        <a:xfrm>
          <a:off x="0" y="0"/>
          <a:ext cx="0" cy="0"/>
          <a:chOff x="0" y="0"/>
          <a:chExt cx="0" cy="0"/>
        </a:xfrm>
      </p:grpSpPr>
      <p:pic>
        <p:nvPicPr>
          <p:cNvPr id="35" name="Google Shape;35;p7"/>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6" name="Google Shape;36;p7"/>
          <p:cNvSpPr txBox="1">
            <a:spLocks noGrp="1"/>
          </p:cNvSpPr>
          <p:nvPr>
            <p:ph type="title"/>
          </p:nvPr>
        </p:nvSpPr>
        <p:spPr>
          <a:xfrm>
            <a:off x="1092425" y="1058825"/>
            <a:ext cx="6959100" cy="337200"/>
          </a:xfrm>
          <a:prstGeom prst="rect">
            <a:avLst/>
          </a:prstGeom>
        </p:spPr>
        <p:txBody>
          <a:bodyPr spcFirstLastPara="1" wrap="square" lIns="0" tIns="0" rIns="0" bIns="0" anchor="b"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7" name="Google Shape;37;p7"/>
          <p:cNvSpPr txBox="1">
            <a:spLocks noGrp="1"/>
          </p:cNvSpPr>
          <p:nvPr>
            <p:ph type="body" idx="1"/>
          </p:nvPr>
        </p:nvSpPr>
        <p:spPr>
          <a:xfrm>
            <a:off x="1092425" y="1617525"/>
            <a:ext cx="2144400" cy="24405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8" name="Google Shape;38;p7"/>
          <p:cNvSpPr txBox="1">
            <a:spLocks noGrp="1"/>
          </p:cNvSpPr>
          <p:nvPr>
            <p:ph type="body" idx="2"/>
          </p:nvPr>
        </p:nvSpPr>
        <p:spPr>
          <a:xfrm>
            <a:off x="3499776" y="1617525"/>
            <a:ext cx="2144400" cy="24405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9" name="Google Shape;39;p7"/>
          <p:cNvSpPr txBox="1">
            <a:spLocks noGrp="1"/>
          </p:cNvSpPr>
          <p:nvPr>
            <p:ph type="body" idx="3"/>
          </p:nvPr>
        </p:nvSpPr>
        <p:spPr>
          <a:xfrm>
            <a:off x="5907127" y="1617525"/>
            <a:ext cx="2144400" cy="24405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40" name="Google Shape;40;p7"/>
          <p:cNvSpPr txBox="1">
            <a:spLocks noGrp="1"/>
          </p:cNvSpPr>
          <p:nvPr>
            <p:ph type="sldNum" idx="12"/>
          </p:nvPr>
        </p:nvSpPr>
        <p:spPr>
          <a:xfrm>
            <a:off x="4297650" y="4417099"/>
            <a:ext cx="548700" cy="7263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41" name="Google Shape;41;p7"/>
          <p:cNvSpPr/>
          <p:nvPr/>
        </p:nvSpPr>
        <p:spPr>
          <a:xfrm>
            <a:off x="1092425" y="1530025"/>
            <a:ext cx="296700" cy="37200"/>
          </a:xfrm>
          <a:prstGeom prst="rect">
            <a:avLst/>
          </a:prstGeom>
          <a:solidFill>
            <a:srgbClr val="5F5958">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Shadow 1" type="blank">
  <p:cSld name="BLANK">
    <p:spTree>
      <p:nvGrpSpPr>
        <p:cNvPr id="1" name="Shape 52"/>
        <p:cNvGrpSpPr/>
        <p:nvPr/>
      </p:nvGrpSpPr>
      <p:grpSpPr>
        <a:xfrm>
          <a:off x="0" y="0"/>
          <a:ext cx="0" cy="0"/>
          <a:chOff x="0" y="0"/>
          <a:chExt cx="0" cy="0"/>
        </a:xfrm>
      </p:grpSpPr>
      <p:pic>
        <p:nvPicPr>
          <p:cNvPr id="53" name="Google Shape;53;p10"/>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4" name="Google Shape;54;p10"/>
          <p:cNvSpPr txBox="1">
            <a:spLocks noGrp="1"/>
          </p:cNvSpPr>
          <p:nvPr>
            <p:ph type="sldNum" idx="12"/>
          </p:nvPr>
        </p:nvSpPr>
        <p:spPr>
          <a:xfrm>
            <a:off x="4297650" y="4417099"/>
            <a:ext cx="548700" cy="7263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mage background">
  <p:cSld name="BLANK_1_1_1">
    <p:bg>
      <p:bgPr>
        <a:gradFill>
          <a:gsLst>
            <a:gs pos="0">
              <a:schemeClr val="accent3"/>
            </a:gs>
            <a:gs pos="50000">
              <a:schemeClr val="accent3"/>
            </a:gs>
            <a:gs pos="100000">
              <a:schemeClr val="accent4"/>
            </a:gs>
          </a:gsLst>
          <a:lin ang="18900044" scaled="0"/>
        </a:gradFill>
        <a:effectLst/>
      </p:bgPr>
    </p:bg>
    <p:spTree>
      <p:nvGrpSpPr>
        <p:cNvPr id="1" name="Shape 61"/>
        <p:cNvGrpSpPr/>
        <p:nvPr/>
      </p:nvGrpSpPr>
      <p:grpSpPr>
        <a:xfrm>
          <a:off x="0" y="0"/>
          <a:ext cx="0" cy="0"/>
          <a:chOff x="0" y="0"/>
          <a:chExt cx="0" cy="0"/>
        </a:xfrm>
      </p:grpSpPr>
      <p:sp>
        <p:nvSpPr>
          <p:cNvPr id="62" name="Google Shape;62;p13"/>
          <p:cNvSpPr/>
          <p:nvPr/>
        </p:nvSpPr>
        <p:spPr>
          <a:xfrm>
            <a:off x="0" y="0"/>
            <a:ext cx="9144000" cy="5143500"/>
          </a:xfrm>
          <a:prstGeom prst="frame">
            <a:avLst>
              <a:gd name="adj1" fmla="val 14136"/>
            </a:avLst>
          </a:prstGeom>
          <a:solidFill>
            <a:srgbClr val="251F38">
              <a:alpha val="24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 name="Google Shape;63;p13"/>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64" name="Google Shape;64;p13"/>
          <p:cNvSpPr txBox="1">
            <a:spLocks noGrp="1"/>
          </p:cNvSpPr>
          <p:nvPr>
            <p:ph type="sldNum" idx="12"/>
          </p:nvPr>
        </p:nvSpPr>
        <p:spPr>
          <a:xfrm>
            <a:off x="4297650" y="4417099"/>
            <a:ext cx="548700" cy="726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1"/>
            </a:gs>
            <a:gs pos="50000">
              <a:srgbClr val="C96951"/>
            </a:gs>
            <a:gs pos="100000">
              <a:schemeClr val="accent2"/>
            </a:gs>
          </a:gsLst>
          <a:lin ang="18900044"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92425" y="1058825"/>
            <a:ext cx="6959100" cy="3372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dk2"/>
              </a:buClr>
              <a:buSzPts val="1600"/>
              <a:buFont typeface="Playfair Display"/>
              <a:buNone/>
              <a:defRPr sz="1600" b="1">
                <a:solidFill>
                  <a:schemeClr val="dk2"/>
                </a:solidFill>
                <a:latin typeface="Playfair Display"/>
                <a:ea typeface="Playfair Display"/>
                <a:cs typeface="Playfair Display"/>
                <a:sym typeface="Playfair Display"/>
              </a:defRPr>
            </a:lvl1pPr>
            <a:lvl2pPr lvl="1">
              <a:spcBef>
                <a:spcPts val="0"/>
              </a:spcBef>
              <a:spcAft>
                <a:spcPts val="0"/>
              </a:spcAft>
              <a:buClr>
                <a:schemeClr val="dk2"/>
              </a:buClr>
              <a:buSzPts val="1600"/>
              <a:buFont typeface="Playfair Display"/>
              <a:buNone/>
              <a:defRPr sz="1600" b="1">
                <a:solidFill>
                  <a:schemeClr val="dk2"/>
                </a:solidFill>
                <a:latin typeface="Playfair Display"/>
                <a:ea typeface="Playfair Display"/>
                <a:cs typeface="Playfair Display"/>
                <a:sym typeface="Playfair Display"/>
              </a:defRPr>
            </a:lvl2pPr>
            <a:lvl3pPr lvl="2">
              <a:spcBef>
                <a:spcPts val="0"/>
              </a:spcBef>
              <a:spcAft>
                <a:spcPts val="0"/>
              </a:spcAft>
              <a:buClr>
                <a:schemeClr val="dk2"/>
              </a:buClr>
              <a:buSzPts val="1600"/>
              <a:buFont typeface="Playfair Display"/>
              <a:buNone/>
              <a:defRPr sz="1600" b="1">
                <a:solidFill>
                  <a:schemeClr val="dk2"/>
                </a:solidFill>
                <a:latin typeface="Playfair Display"/>
                <a:ea typeface="Playfair Display"/>
                <a:cs typeface="Playfair Display"/>
                <a:sym typeface="Playfair Display"/>
              </a:defRPr>
            </a:lvl3pPr>
            <a:lvl4pPr lvl="3">
              <a:spcBef>
                <a:spcPts val="0"/>
              </a:spcBef>
              <a:spcAft>
                <a:spcPts val="0"/>
              </a:spcAft>
              <a:buClr>
                <a:schemeClr val="dk2"/>
              </a:buClr>
              <a:buSzPts val="1600"/>
              <a:buFont typeface="Playfair Display"/>
              <a:buNone/>
              <a:defRPr sz="1600" b="1">
                <a:solidFill>
                  <a:schemeClr val="dk2"/>
                </a:solidFill>
                <a:latin typeface="Playfair Display"/>
                <a:ea typeface="Playfair Display"/>
                <a:cs typeface="Playfair Display"/>
                <a:sym typeface="Playfair Display"/>
              </a:defRPr>
            </a:lvl4pPr>
            <a:lvl5pPr lvl="4">
              <a:spcBef>
                <a:spcPts val="0"/>
              </a:spcBef>
              <a:spcAft>
                <a:spcPts val="0"/>
              </a:spcAft>
              <a:buClr>
                <a:schemeClr val="dk2"/>
              </a:buClr>
              <a:buSzPts val="1600"/>
              <a:buFont typeface="Playfair Display"/>
              <a:buNone/>
              <a:defRPr sz="1600" b="1">
                <a:solidFill>
                  <a:schemeClr val="dk2"/>
                </a:solidFill>
                <a:latin typeface="Playfair Display"/>
                <a:ea typeface="Playfair Display"/>
                <a:cs typeface="Playfair Display"/>
                <a:sym typeface="Playfair Display"/>
              </a:defRPr>
            </a:lvl5pPr>
            <a:lvl6pPr lvl="5">
              <a:spcBef>
                <a:spcPts val="0"/>
              </a:spcBef>
              <a:spcAft>
                <a:spcPts val="0"/>
              </a:spcAft>
              <a:buClr>
                <a:schemeClr val="dk2"/>
              </a:buClr>
              <a:buSzPts val="1600"/>
              <a:buFont typeface="Playfair Display"/>
              <a:buNone/>
              <a:defRPr sz="1600" b="1">
                <a:solidFill>
                  <a:schemeClr val="dk2"/>
                </a:solidFill>
                <a:latin typeface="Playfair Display"/>
                <a:ea typeface="Playfair Display"/>
                <a:cs typeface="Playfair Display"/>
                <a:sym typeface="Playfair Display"/>
              </a:defRPr>
            </a:lvl6pPr>
            <a:lvl7pPr lvl="6">
              <a:spcBef>
                <a:spcPts val="0"/>
              </a:spcBef>
              <a:spcAft>
                <a:spcPts val="0"/>
              </a:spcAft>
              <a:buClr>
                <a:schemeClr val="dk2"/>
              </a:buClr>
              <a:buSzPts val="1600"/>
              <a:buFont typeface="Playfair Display"/>
              <a:buNone/>
              <a:defRPr sz="1600" b="1">
                <a:solidFill>
                  <a:schemeClr val="dk2"/>
                </a:solidFill>
                <a:latin typeface="Playfair Display"/>
                <a:ea typeface="Playfair Display"/>
                <a:cs typeface="Playfair Display"/>
                <a:sym typeface="Playfair Display"/>
              </a:defRPr>
            </a:lvl7pPr>
            <a:lvl8pPr lvl="7">
              <a:spcBef>
                <a:spcPts val="0"/>
              </a:spcBef>
              <a:spcAft>
                <a:spcPts val="0"/>
              </a:spcAft>
              <a:buClr>
                <a:schemeClr val="dk2"/>
              </a:buClr>
              <a:buSzPts val="1600"/>
              <a:buFont typeface="Playfair Display"/>
              <a:buNone/>
              <a:defRPr sz="1600" b="1">
                <a:solidFill>
                  <a:schemeClr val="dk2"/>
                </a:solidFill>
                <a:latin typeface="Playfair Display"/>
                <a:ea typeface="Playfair Display"/>
                <a:cs typeface="Playfair Display"/>
                <a:sym typeface="Playfair Display"/>
              </a:defRPr>
            </a:lvl8pPr>
            <a:lvl9pPr lvl="8">
              <a:spcBef>
                <a:spcPts val="0"/>
              </a:spcBef>
              <a:spcAft>
                <a:spcPts val="0"/>
              </a:spcAft>
              <a:buClr>
                <a:schemeClr val="dk2"/>
              </a:buClr>
              <a:buSzPts val="1600"/>
              <a:buFont typeface="Playfair Display"/>
              <a:buNone/>
              <a:defRPr sz="1600" b="1">
                <a:solidFill>
                  <a:schemeClr val="dk2"/>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1092425" y="1617517"/>
            <a:ext cx="6959100" cy="2379300"/>
          </a:xfrm>
          <a:prstGeom prst="rect">
            <a:avLst/>
          </a:prstGeom>
          <a:noFill/>
          <a:ln>
            <a:noFill/>
          </a:ln>
        </p:spPr>
        <p:txBody>
          <a:bodyPr spcFirstLastPara="1" wrap="square" lIns="0" tIns="0" rIns="0" bIns="0" anchor="t" anchorCtr="0">
            <a:noAutofit/>
          </a:bodyPr>
          <a:lstStyle>
            <a:lvl1pPr marL="457200" lvl="0" indent="-381000">
              <a:lnSpc>
                <a:spcPct val="115000"/>
              </a:lnSpc>
              <a:spcBef>
                <a:spcPts val="600"/>
              </a:spcBef>
              <a:spcAft>
                <a:spcPts val="0"/>
              </a:spcAft>
              <a:buClr>
                <a:schemeClr val="lt2"/>
              </a:buClr>
              <a:buSzPts val="2400"/>
              <a:buFont typeface="Playfair Display"/>
              <a:buChar char="⋄"/>
              <a:defRPr sz="2400">
                <a:solidFill>
                  <a:schemeClr val="dk1"/>
                </a:solidFill>
                <a:latin typeface="Playfair Display"/>
                <a:ea typeface="Playfair Display"/>
                <a:cs typeface="Playfair Display"/>
                <a:sym typeface="Playfair Display"/>
              </a:defRPr>
            </a:lvl1pPr>
            <a:lvl2pPr marL="914400" lvl="1" indent="-381000">
              <a:lnSpc>
                <a:spcPct val="115000"/>
              </a:lnSpc>
              <a:spcBef>
                <a:spcPts val="0"/>
              </a:spcBef>
              <a:spcAft>
                <a:spcPts val="0"/>
              </a:spcAft>
              <a:buClr>
                <a:schemeClr val="lt2"/>
              </a:buClr>
              <a:buSzPts val="2400"/>
              <a:buFont typeface="Playfair Display"/>
              <a:buChar char="⋄"/>
              <a:defRPr sz="2400">
                <a:solidFill>
                  <a:schemeClr val="dk1"/>
                </a:solidFill>
                <a:latin typeface="Playfair Display"/>
                <a:ea typeface="Playfair Display"/>
                <a:cs typeface="Playfair Display"/>
                <a:sym typeface="Playfair Display"/>
              </a:defRPr>
            </a:lvl2pPr>
            <a:lvl3pPr marL="1371600" lvl="2" indent="-381000">
              <a:lnSpc>
                <a:spcPct val="115000"/>
              </a:lnSpc>
              <a:spcBef>
                <a:spcPts val="0"/>
              </a:spcBef>
              <a:spcAft>
                <a:spcPts val="0"/>
              </a:spcAft>
              <a:buClr>
                <a:schemeClr val="lt2"/>
              </a:buClr>
              <a:buSzPts val="2400"/>
              <a:buFont typeface="Playfair Display"/>
              <a:buChar char="⋄"/>
              <a:defRPr sz="2400">
                <a:solidFill>
                  <a:schemeClr val="dk1"/>
                </a:solidFill>
                <a:latin typeface="Playfair Display"/>
                <a:ea typeface="Playfair Display"/>
                <a:cs typeface="Playfair Display"/>
                <a:sym typeface="Playfair Display"/>
              </a:defRPr>
            </a:lvl3pPr>
            <a:lvl4pPr marL="1828800" lvl="3" indent="-381000">
              <a:lnSpc>
                <a:spcPct val="115000"/>
              </a:lnSpc>
              <a:spcBef>
                <a:spcPts val="0"/>
              </a:spcBef>
              <a:spcAft>
                <a:spcPts val="0"/>
              </a:spcAft>
              <a:buClr>
                <a:schemeClr val="lt2"/>
              </a:buClr>
              <a:buSzPts val="2400"/>
              <a:buFont typeface="Playfair Display"/>
              <a:buChar char="⋄"/>
              <a:defRPr sz="2400">
                <a:solidFill>
                  <a:schemeClr val="dk1"/>
                </a:solidFill>
                <a:latin typeface="Playfair Display"/>
                <a:ea typeface="Playfair Display"/>
                <a:cs typeface="Playfair Display"/>
                <a:sym typeface="Playfair Display"/>
              </a:defRPr>
            </a:lvl4pPr>
            <a:lvl5pPr marL="2286000" lvl="4" indent="-381000">
              <a:lnSpc>
                <a:spcPct val="115000"/>
              </a:lnSpc>
              <a:spcBef>
                <a:spcPts val="0"/>
              </a:spcBef>
              <a:spcAft>
                <a:spcPts val="0"/>
              </a:spcAft>
              <a:buClr>
                <a:schemeClr val="lt2"/>
              </a:buClr>
              <a:buSzPts val="2400"/>
              <a:buFont typeface="Playfair Display"/>
              <a:buChar char="⋄"/>
              <a:defRPr sz="2400">
                <a:solidFill>
                  <a:schemeClr val="dk1"/>
                </a:solidFill>
                <a:latin typeface="Playfair Display"/>
                <a:ea typeface="Playfair Display"/>
                <a:cs typeface="Playfair Display"/>
                <a:sym typeface="Playfair Display"/>
              </a:defRPr>
            </a:lvl5pPr>
            <a:lvl6pPr marL="2743200" lvl="5" indent="-381000">
              <a:lnSpc>
                <a:spcPct val="115000"/>
              </a:lnSpc>
              <a:spcBef>
                <a:spcPts val="0"/>
              </a:spcBef>
              <a:spcAft>
                <a:spcPts val="0"/>
              </a:spcAft>
              <a:buClr>
                <a:schemeClr val="dk1"/>
              </a:buClr>
              <a:buSzPts val="2400"/>
              <a:buFont typeface="Playfair Display"/>
              <a:buChar char="■"/>
              <a:defRPr sz="2400">
                <a:solidFill>
                  <a:schemeClr val="dk1"/>
                </a:solidFill>
                <a:latin typeface="Playfair Display"/>
                <a:ea typeface="Playfair Display"/>
                <a:cs typeface="Playfair Display"/>
                <a:sym typeface="Playfair Display"/>
              </a:defRPr>
            </a:lvl6pPr>
            <a:lvl7pPr marL="3200400" lvl="6" indent="-381000">
              <a:lnSpc>
                <a:spcPct val="115000"/>
              </a:lnSpc>
              <a:spcBef>
                <a:spcPts val="0"/>
              </a:spcBef>
              <a:spcAft>
                <a:spcPts val="0"/>
              </a:spcAft>
              <a:buClr>
                <a:schemeClr val="dk1"/>
              </a:buClr>
              <a:buSzPts val="2400"/>
              <a:buFont typeface="Playfair Display"/>
              <a:buChar char="●"/>
              <a:defRPr sz="2400">
                <a:solidFill>
                  <a:schemeClr val="dk1"/>
                </a:solidFill>
                <a:latin typeface="Playfair Display"/>
                <a:ea typeface="Playfair Display"/>
                <a:cs typeface="Playfair Display"/>
                <a:sym typeface="Playfair Display"/>
              </a:defRPr>
            </a:lvl7pPr>
            <a:lvl8pPr marL="3657600" lvl="7" indent="-381000">
              <a:lnSpc>
                <a:spcPct val="115000"/>
              </a:lnSpc>
              <a:spcBef>
                <a:spcPts val="0"/>
              </a:spcBef>
              <a:spcAft>
                <a:spcPts val="0"/>
              </a:spcAft>
              <a:buClr>
                <a:schemeClr val="dk1"/>
              </a:buClr>
              <a:buSzPts val="2400"/>
              <a:buFont typeface="Playfair Display"/>
              <a:buChar char="○"/>
              <a:defRPr sz="2400">
                <a:solidFill>
                  <a:schemeClr val="dk1"/>
                </a:solidFill>
                <a:latin typeface="Playfair Display"/>
                <a:ea typeface="Playfair Display"/>
                <a:cs typeface="Playfair Display"/>
                <a:sym typeface="Playfair Display"/>
              </a:defRPr>
            </a:lvl8pPr>
            <a:lvl9pPr marL="4114800" lvl="8" indent="-381000">
              <a:lnSpc>
                <a:spcPct val="115000"/>
              </a:lnSpc>
              <a:spcBef>
                <a:spcPts val="0"/>
              </a:spcBef>
              <a:spcAft>
                <a:spcPts val="0"/>
              </a:spcAft>
              <a:buClr>
                <a:schemeClr val="dk1"/>
              </a:buClr>
              <a:buSzPts val="2400"/>
              <a:buFont typeface="Playfair Display"/>
              <a:buChar char="■"/>
              <a:defRPr sz="2400">
                <a:solidFill>
                  <a:schemeClr val="dk1"/>
                </a:solidFill>
                <a:latin typeface="Playfair Display"/>
                <a:ea typeface="Playfair Display"/>
                <a:cs typeface="Playfair Display"/>
                <a:sym typeface="Playfair Display"/>
              </a:defRPr>
            </a:lvl9pPr>
          </a:lstStyle>
          <a:p>
            <a:endParaRPr/>
          </a:p>
        </p:txBody>
      </p:sp>
      <p:sp>
        <p:nvSpPr>
          <p:cNvPr id="8" name="Google Shape;8;p1"/>
          <p:cNvSpPr txBox="1">
            <a:spLocks noGrp="1"/>
          </p:cNvSpPr>
          <p:nvPr>
            <p:ph type="sldNum" idx="12"/>
          </p:nvPr>
        </p:nvSpPr>
        <p:spPr>
          <a:xfrm>
            <a:off x="4297650" y="4417099"/>
            <a:ext cx="548700" cy="726300"/>
          </a:xfrm>
          <a:prstGeom prst="rect">
            <a:avLst/>
          </a:prstGeom>
          <a:noFill/>
          <a:ln>
            <a:noFill/>
          </a:ln>
        </p:spPr>
        <p:txBody>
          <a:bodyPr spcFirstLastPara="1" wrap="square" lIns="0" tIns="0" rIns="0" bIns="0" anchor="ctr" anchorCtr="0">
            <a:noAutofit/>
          </a:bodyPr>
          <a:lstStyle>
            <a:lvl1pPr lvl="0" algn="ctr">
              <a:buNone/>
              <a:defRPr sz="1300">
                <a:solidFill>
                  <a:schemeClr val="lt1"/>
                </a:solidFill>
                <a:latin typeface="Playfair Display"/>
                <a:ea typeface="Playfair Display"/>
                <a:cs typeface="Playfair Display"/>
                <a:sym typeface="Playfair Display"/>
              </a:defRPr>
            </a:lvl1pPr>
            <a:lvl2pPr lvl="1" algn="ctr">
              <a:buNone/>
              <a:defRPr sz="1300">
                <a:solidFill>
                  <a:schemeClr val="lt1"/>
                </a:solidFill>
                <a:latin typeface="Playfair Display"/>
                <a:ea typeface="Playfair Display"/>
                <a:cs typeface="Playfair Display"/>
                <a:sym typeface="Playfair Display"/>
              </a:defRPr>
            </a:lvl2pPr>
            <a:lvl3pPr lvl="2" algn="ctr">
              <a:buNone/>
              <a:defRPr sz="1300">
                <a:solidFill>
                  <a:schemeClr val="lt1"/>
                </a:solidFill>
                <a:latin typeface="Playfair Display"/>
                <a:ea typeface="Playfair Display"/>
                <a:cs typeface="Playfair Display"/>
                <a:sym typeface="Playfair Display"/>
              </a:defRPr>
            </a:lvl3pPr>
            <a:lvl4pPr lvl="3" algn="ctr">
              <a:buNone/>
              <a:defRPr sz="1300">
                <a:solidFill>
                  <a:schemeClr val="lt1"/>
                </a:solidFill>
                <a:latin typeface="Playfair Display"/>
                <a:ea typeface="Playfair Display"/>
                <a:cs typeface="Playfair Display"/>
                <a:sym typeface="Playfair Display"/>
              </a:defRPr>
            </a:lvl4pPr>
            <a:lvl5pPr lvl="4" algn="ctr">
              <a:buNone/>
              <a:defRPr sz="1300">
                <a:solidFill>
                  <a:schemeClr val="lt1"/>
                </a:solidFill>
                <a:latin typeface="Playfair Display"/>
                <a:ea typeface="Playfair Display"/>
                <a:cs typeface="Playfair Display"/>
                <a:sym typeface="Playfair Display"/>
              </a:defRPr>
            </a:lvl5pPr>
            <a:lvl6pPr lvl="5" algn="ctr">
              <a:buNone/>
              <a:defRPr sz="1300">
                <a:solidFill>
                  <a:schemeClr val="lt1"/>
                </a:solidFill>
                <a:latin typeface="Playfair Display"/>
                <a:ea typeface="Playfair Display"/>
                <a:cs typeface="Playfair Display"/>
                <a:sym typeface="Playfair Display"/>
              </a:defRPr>
            </a:lvl6pPr>
            <a:lvl7pPr lvl="6" algn="ctr">
              <a:buNone/>
              <a:defRPr sz="1300">
                <a:solidFill>
                  <a:schemeClr val="lt1"/>
                </a:solidFill>
                <a:latin typeface="Playfair Display"/>
                <a:ea typeface="Playfair Display"/>
                <a:cs typeface="Playfair Display"/>
                <a:sym typeface="Playfair Display"/>
              </a:defRPr>
            </a:lvl7pPr>
            <a:lvl8pPr lvl="7" algn="ctr">
              <a:buNone/>
              <a:defRPr sz="1300">
                <a:solidFill>
                  <a:schemeClr val="lt1"/>
                </a:solidFill>
                <a:latin typeface="Playfair Display"/>
                <a:ea typeface="Playfair Display"/>
                <a:cs typeface="Playfair Display"/>
                <a:sym typeface="Playfair Display"/>
              </a:defRPr>
            </a:lvl8pPr>
            <a:lvl9pPr lvl="8" algn="ctr">
              <a:buNone/>
              <a:defRPr sz="1300">
                <a:solidFill>
                  <a:schemeClr val="lt1"/>
                </a:solidFill>
                <a:latin typeface="Playfair Display"/>
                <a:ea typeface="Playfair Display"/>
                <a:cs typeface="Playfair Display"/>
                <a:sym typeface="Playfair Display"/>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6" r:id="rId6"/>
    <p:sldLayoutId id="2147483659"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ctrTitle"/>
          </p:nvPr>
        </p:nvSpPr>
        <p:spPr>
          <a:xfrm>
            <a:off x="582673" y="1166802"/>
            <a:ext cx="8877586" cy="3082064"/>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2000" dirty="0" smtClean="0">
                <a:solidFill>
                  <a:schemeClr val="bg1"/>
                </a:solidFill>
              </a:rPr>
              <a:t>SCHOOL OF ELECTRICAL AND ELECTRONICS ENGINEERING(SEEE)</a:t>
            </a:r>
            <a:r>
              <a:rPr lang="en-US" sz="2000" dirty="0">
                <a:solidFill>
                  <a:schemeClr val="bg1"/>
                </a:solidFill>
              </a:rPr>
              <a:t/>
            </a:r>
            <a:br>
              <a:rPr lang="en-US" sz="2000" dirty="0">
                <a:solidFill>
                  <a:schemeClr val="bg1"/>
                </a:solidFill>
              </a:rPr>
            </a:br>
            <a:r>
              <a:rPr lang="en-US" sz="2000" dirty="0" smtClean="0">
                <a:solidFill>
                  <a:schemeClr val="bg1"/>
                </a:solidFill>
              </a:rPr>
              <a:t/>
            </a:r>
            <a:br>
              <a:rPr lang="en-US" sz="2000" dirty="0" smtClean="0">
                <a:solidFill>
                  <a:schemeClr val="bg1"/>
                </a:solidFill>
              </a:rPr>
            </a:br>
            <a:r>
              <a:rPr lang="en-US" sz="2000" dirty="0" smtClean="0">
                <a:solidFill>
                  <a:schemeClr val="bg1"/>
                </a:solidFill>
              </a:rPr>
              <a:t>                               B(TECH) PROJECT PRESENTATION ON :</a:t>
            </a:r>
            <a:br>
              <a:rPr lang="en-US" sz="2000" dirty="0" smtClean="0">
                <a:solidFill>
                  <a:schemeClr val="bg1"/>
                </a:solidFill>
              </a:rPr>
            </a:br>
            <a:r>
              <a:rPr lang="en-US" sz="2000" dirty="0" smtClean="0">
                <a:solidFill>
                  <a:schemeClr val="bg1"/>
                </a:solidFill>
              </a:rPr>
              <a:t>              AC POWER CONTROLER WITH PROGRAMABLE INTERFACE”</a:t>
            </a:r>
            <a:br>
              <a:rPr lang="en-US" sz="2000" dirty="0" smtClean="0">
                <a:solidFill>
                  <a:schemeClr val="bg1"/>
                </a:solidFill>
              </a:rPr>
            </a:br>
            <a:r>
              <a:rPr lang="en-US" sz="2000" dirty="0" smtClean="0">
                <a:solidFill>
                  <a:schemeClr val="bg1"/>
                </a:solidFill>
              </a:rPr>
              <a:t/>
            </a:r>
            <a:br>
              <a:rPr lang="en-US" sz="2000" dirty="0" smtClean="0">
                <a:solidFill>
                  <a:schemeClr val="bg1"/>
                </a:solidFill>
              </a:rPr>
            </a:br>
            <a:r>
              <a:rPr lang="en-US" sz="2000" dirty="0">
                <a:solidFill>
                  <a:schemeClr val="bg1"/>
                </a:solidFill>
              </a:rPr>
              <a:t> </a:t>
            </a:r>
            <a:r>
              <a:rPr lang="en-US" sz="2000" dirty="0" smtClean="0">
                <a:solidFill>
                  <a:schemeClr val="bg1"/>
                </a:solidFill>
              </a:rPr>
              <a:t>                                    21TH DECEMBER 2021(FINAL REVIEW)</a:t>
            </a:r>
            <a:r>
              <a:rPr lang="en-US" sz="1800" dirty="0" smtClean="0"/>
              <a:t/>
            </a:r>
            <a:br>
              <a:rPr lang="en-US" sz="1800" dirty="0" smtClean="0"/>
            </a:br>
            <a:endParaRPr sz="1800" dirty="0"/>
          </a:p>
        </p:txBody>
      </p:sp>
      <p:pic>
        <p:nvPicPr>
          <p:cNvPr id="1026" name="Picture 2" descr="Bhopal (V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8778" y="0"/>
            <a:ext cx="3028950" cy="15144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randomBar dir="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5633" y="2179435"/>
            <a:ext cx="6352674" cy="1603014"/>
          </a:xfrm>
        </p:spPr>
        <p:txBody>
          <a:bodyPr/>
          <a:lstStyle/>
          <a:p>
            <a:r>
              <a:rPr lang="en-US" dirty="0" smtClean="0"/>
              <a:t>LIST OF COMPONENTS / SOFTWARE/TOOL USED</a:t>
            </a:r>
            <a:endParaRPr lang="en-US" dirty="0"/>
          </a:p>
        </p:txBody>
      </p:sp>
    </p:spTree>
    <p:extLst>
      <p:ext uri="{BB962C8B-B14F-4D97-AF65-F5344CB8AC3E}">
        <p14:creationId xmlns:p14="http://schemas.microsoft.com/office/powerpoint/2010/main" val="241706001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100" y="771826"/>
            <a:ext cx="6959100" cy="337200"/>
          </a:xfrm>
        </p:spPr>
        <p:txBody>
          <a:bodyPr/>
          <a:lstStyle/>
          <a:p>
            <a:r>
              <a:rPr lang="en-US" dirty="0" smtClean="0"/>
              <a:t>COMPONENTS REQUIRED:</a:t>
            </a: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a:t>
            </a:fld>
            <a:endParaRPr lang="en"/>
          </a:p>
        </p:txBody>
      </p:sp>
      <p:sp>
        <p:nvSpPr>
          <p:cNvPr id="6" name="Rectangle 5"/>
          <p:cNvSpPr/>
          <p:nvPr/>
        </p:nvSpPr>
        <p:spPr>
          <a:xfrm>
            <a:off x="945338" y="1240151"/>
            <a:ext cx="4572000" cy="2308324"/>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rPr>
              <a:t>Hardware Specifications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1" i="0" u="none" strike="noStrike" kern="0" cap="none" spc="0" normalizeH="0" baseline="0" noProof="0" dirty="0" smtClean="0">
              <a:ln>
                <a:noFill/>
              </a:ln>
              <a:solidFill>
                <a:sysClr val="windowText" lastClr="000000"/>
              </a:solidFill>
              <a:effectLst/>
              <a:uLnTx/>
              <a:uFillTx/>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0" cap="none" spc="0" normalizeH="0" baseline="0" noProof="0" dirty="0" smtClean="0">
                <a:ln>
                  <a:noFill/>
                </a:ln>
                <a:solidFill>
                  <a:srgbClr val="3F3533">
                    <a:lumMod val="25000"/>
                  </a:srgbClr>
                </a:solidFill>
                <a:effectLst/>
                <a:uLnTx/>
                <a:uFillTx/>
              </a:rPr>
              <a:t>8051 series Microcontroller</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0" cap="none" spc="0" normalizeH="0" baseline="0" noProof="0" dirty="0" smtClean="0">
                <a:ln>
                  <a:noFill/>
                </a:ln>
                <a:solidFill>
                  <a:srgbClr val="3F3533">
                    <a:lumMod val="25000"/>
                  </a:srgbClr>
                </a:solidFill>
                <a:effectLst/>
                <a:uLnTx/>
                <a:uFillTx/>
              </a:rPr>
              <a:t>Transformer</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0" cap="none" spc="0" normalizeH="0" baseline="0" noProof="0" dirty="0" smtClean="0">
                <a:ln>
                  <a:noFill/>
                </a:ln>
                <a:solidFill>
                  <a:srgbClr val="3F3533">
                    <a:lumMod val="25000"/>
                  </a:srgbClr>
                </a:solidFill>
                <a:effectLst/>
                <a:uLnTx/>
                <a:uFillTx/>
              </a:rPr>
              <a:t>LCD	</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0" cap="none" spc="0" normalizeH="0" baseline="0" noProof="0" dirty="0" smtClean="0">
                <a:ln>
                  <a:noFill/>
                </a:ln>
                <a:solidFill>
                  <a:srgbClr val="3F3533">
                    <a:lumMod val="25000"/>
                  </a:srgbClr>
                </a:solidFill>
                <a:effectLst/>
                <a:uLnTx/>
                <a:uFillTx/>
              </a:rPr>
              <a:t>Diodes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0" cap="none" spc="0" normalizeH="0" baseline="0" noProof="0" dirty="0" smtClean="0">
                <a:ln>
                  <a:noFill/>
                </a:ln>
                <a:solidFill>
                  <a:srgbClr val="3F3533">
                    <a:lumMod val="25000"/>
                  </a:srgbClr>
                </a:solidFill>
                <a:effectLst/>
                <a:uLnTx/>
                <a:uFillTx/>
              </a:rPr>
              <a:t>keypad</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0" cap="none" spc="0" normalizeH="0" baseline="0" noProof="0" dirty="0" smtClean="0">
                <a:ln>
                  <a:noFill/>
                </a:ln>
                <a:solidFill>
                  <a:srgbClr val="3F3533">
                    <a:lumMod val="25000"/>
                  </a:srgbClr>
                </a:solidFill>
                <a:effectLst/>
                <a:uLnTx/>
                <a:uFillTx/>
              </a:rPr>
              <a:t>TRIAC</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0" cap="none" spc="0" normalizeH="0" baseline="0" noProof="0" dirty="0" err="1" smtClean="0">
                <a:ln>
                  <a:noFill/>
                </a:ln>
                <a:solidFill>
                  <a:srgbClr val="3F3533">
                    <a:lumMod val="25000"/>
                  </a:srgbClr>
                </a:solidFill>
                <a:effectLst/>
                <a:uLnTx/>
                <a:uFillTx/>
              </a:rPr>
              <a:t>Opto</a:t>
            </a:r>
            <a:r>
              <a:rPr kumimoji="0" lang="en-US" sz="1800" b="1" i="0" u="none" strike="noStrike" kern="0" cap="none" spc="0" normalizeH="0" baseline="0" noProof="0" dirty="0" smtClean="0">
                <a:ln>
                  <a:noFill/>
                </a:ln>
                <a:solidFill>
                  <a:srgbClr val="3F3533">
                    <a:lumMod val="25000"/>
                  </a:srgbClr>
                </a:solidFill>
                <a:effectLst/>
                <a:uLnTx/>
                <a:uFillTx/>
              </a:rPr>
              <a:t> Isolator</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0" cap="none" spc="0" normalizeH="0" baseline="0" noProof="0" dirty="0" smtClean="0">
                <a:ln>
                  <a:noFill/>
                </a:ln>
                <a:solidFill>
                  <a:srgbClr val="3F3533">
                    <a:lumMod val="25000"/>
                  </a:srgbClr>
                </a:solidFill>
                <a:effectLst/>
                <a:uLnTx/>
                <a:uFillTx/>
              </a:rPr>
              <a:t>Lamp</a:t>
            </a:r>
          </a:p>
        </p:txBody>
      </p:sp>
      <p:sp>
        <p:nvSpPr>
          <p:cNvPr id="7" name="Rectangle 6"/>
          <p:cNvSpPr/>
          <p:nvPr/>
        </p:nvSpPr>
        <p:spPr>
          <a:xfrm>
            <a:off x="5084201" y="1240151"/>
            <a:ext cx="4572000" cy="1569660"/>
          </a:xfrm>
          <a:prstGeom prst="rect">
            <a:avLst/>
          </a:prstGeom>
        </p:spPr>
        <p:txBody>
          <a:bodyPr>
            <a:spAutoFit/>
          </a:bodyPr>
          <a:lstStyle/>
          <a:p>
            <a:r>
              <a:rPr lang="en-US" sz="2000" b="1" u="sng" dirty="0">
                <a:solidFill>
                  <a:schemeClr val="accent4">
                    <a:lumMod val="50000"/>
                  </a:schemeClr>
                </a:solidFill>
              </a:rPr>
              <a:t>Software </a:t>
            </a:r>
            <a:r>
              <a:rPr lang="en-US" sz="2000" b="1" u="sng" dirty="0" smtClean="0">
                <a:solidFill>
                  <a:schemeClr val="accent4">
                    <a:lumMod val="50000"/>
                  </a:schemeClr>
                </a:solidFill>
              </a:rPr>
              <a:t>Specifications</a:t>
            </a:r>
          </a:p>
          <a:p>
            <a:pPr marL="342900" indent="-342900">
              <a:buFont typeface="Arial" panose="020B0604020202020204" pitchFamily="34" charset="0"/>
              <a:buChar char="•"/>
            </a:pPr>
            <a:endParaRPr lang="en-US" sz="2000" b="1" u="sng" dirty="0">
              <a:solidFill>
                <a:schemeClr val="accent4">
                  <a:lumMod val="50000"/>
                </a:schemeClr>
              </a:solidFill>
            </a:endParaRPr>
          </a:p>
          <a:p>
            <a:pPr marL="285750" lvl="0" indent="-285750">
              <a:buFont typeface="Arial" panose="020B0604020202020204" pitchFamily="34" charset="0"/>
              <a:buChar char="•"/>
            </a:pPr>
            <a:r>
              <a:rPr lang="en-US" b="1" dirty="0" err="1">
                <a:solidFill>
                  <a:schemeClr val="accent5">
                    <a:lumMod val="25000"/>
                  </a:schemeClr>
                </a:solidFill>
              </a:rPr>
              <a:t>Keil</a:t>
            </a:r>
            <a:r>
              <a:rPr lang="en-US" b="1" dirty="0">
                <a:solidFill>
                  <a:schemeClr val="accent5">
                    <a:lumMod val="25000"/>
                  </a:schemeClr>
                </a:solidFill>
              </a:rPr>
              <a:t> µVision IDE</a:t>
            </a:r>
          </a:p>
          <a:p>
            <a:pPr marL="285750" lvl="0" indent="-285750">
              <a:buFont typeface="Arial" panose="020B0604020202020204" pitchFamily="34" charset="0"/>
              <a:buChar char="•"/>
            </a:pPr>
            <a:r>
              <a:rPr lang="en-US" b="1" dirty="0">
                <a:solidFill>
                  <a:schemeClr val="accent5">
                    <a:lumMod val="25000"/>
                  </a:schemeClr>
                </a:solidFill>
              </a:rPr>
              <a:t>MC Programming Language</a:t>
            </a:r>
            <a:r>
              <a:rPr lang="en-US" b="1" dirty="0" smtClean="0">
                <a:solidFill>
                  <a:schemeClr val="accent5">
                    <a:lumMod val="25000"/>
                  </a:schemeClr>
                </a:solidFill>
              </a:rPr>
              <a:t>:</a:t>
            </a:r>
          </a:p>
          <a:p>
            <a:pPr marL="285750" lvl="0" indent="-285750">
              <a:buFont typeface="Arial" panose="020B0604020202020204" pitchFamily="34" charset="0"/>
              <a:buChar char="•"/>
            </a:pPr>
            <a:r>
              <a:rPr lang="en-US" b="1" dirty="0" smtClean="0">
                <a:solidFill>
                  <a:schemeClr val="accent5">
                    <a:lumMod val="25000"/>
                  </a:schemeClr>
                </a:solidFill>
              </a:rPr>
              <a:t> </a:t>
            </a:r>
            <a:r>
              <a:rPr lang="en-US" b="1" dirty="0">
                <a:solidFill>
                  <a:schemeClr val="accent5">
                    <a:lumMod val="25000"/>
                  </a:schemeClr>
                </a:solidFill>
              </a:rPr>
              <a:t>Embedded C</a:t>
            </a:r>
          </a:p>
          <a:p>
            <a:r>
              <a:rPr lang="en-US" dirty="0"/>
              <a:t> </a:t>
            </a:r>
            <a:endParaRPr lang="en-US" b="1" dirty="0"/>
          </a:p>
        </p:txBody>
      </p:sp>
    </p:spTree>
    <p:extLst>
      <p:ext uri="{BB962C8B-B14F-4D97-AF65-F5344CB8AC3E}">
        <p14:creationId xmlns:p14="http://schemas.microsoft.com/office/powerpoint/2010/main" val="39413415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CIRCUIT DIAGRAM</a:t>
            </a:r>
            <a:endParaRPr lang="en-US" dirty="0"/>
          </a:p>
        </p:txBody>
      </p:sp>
      <p:sp>
        <p:nvSpPr>
          <p:cNvPr id="3" name="Subtitle 2"/>
          <p:cNvSpPr>
            <a:spLocks noGrp="1"/>
          </p:cNvSpPr>
          <p:nvPr>
            <p:ph type="subTitle" idx="1"/>
          </p:nvPr>
        </p:nvSpPr>
        <p:spPr/>
        <p:txBody>
          <a:bodyPr/>
          <a:lstStyle/>
          <a:p>
            <a:r>
              <a:rPr lang="en-US" dirty="0" smtClean="0"/>
              <a:t>RECAP FROM REVIEW 2</a:t>
            </a:r>
            <a:endParaRPr lang="en-US" dirty="0"/>
          </a:p>
        </p:txBody>
      </p:sp>
    </p:spTree>
    <p:extLst>
      <p:ext uri="{BB962C8B-B14F-4D97-AF65-F5344CB8AC3E}">
        <p14:creationId xmlns:p14="http://schemas.microsoft.com/office/powerpoint/2010/main" val="133858309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a:t>
            </a:fld>
            <a:endParaRPr lang="en"/>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394" y="625840"/>
            <a:ext cx="7762087" cy="38923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0" y="-8126"/>
            <a:ext cx="6373299" cy="523220"/>
          </a:xfrm>
          <a:prstGeom prst="rect">
            <a:avLst/>
          </a:prstGeom>
          <a:solidFill>
            <a:schemeClr val="accent2"/>
          </a:solidFill>
        </p:spPr>
        <p:txBody>
          <a:bodyPr wrap="square" rtlCol="0">
            <a:spAutoFit/>
          </a:bodyPr>
          <a:lstStyle/>
          <a:p>
            <a:r>
              <a:rPr lang="en-US" sz="2800" b="1" dirty="0" smtClean="0"/>
              <a:t>BLOCK DIAGRAM:</a:t>
            </a:r>
            <a:endParaRPr lang="en-US" sz="2800" b="1" dirty="0"/>
          </a:p>
        </p:txBody>
      </p:sp>
    </p:spTree>
    <p:extLst>
      <p:ext uri="{BB962C8B-B14F-4D97-AF65-F5344CB8AC3E}">
        <p14:creationId xmlns:p14="http://schemas.microsoft.com/office/powerpoint/2010/main" val="2319049931"/>
      </p:ext>
    </p:extLst>
  </p:cSld>
  <p:clrMapOvr>
    <a:masterClrMapping/>
  </p:clrMapOvr>
  <p:transition spd="med">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WORKED DONE TILL NOW</a:t>
            </a:r>
            <a:endParaRPr lang="en-US" dirty="0"/>
          </a:p>
        </p:txBody>
      </p:sp>
      <p:sp>
        <p:nvSpPr>
          <p:cNvPr id="3" name="Subtitle 2"/>
          <p:cNvSpPr>
            <a:spLocks noGrp="1"/>
          </p:cNvSpPr>
          <p:nvPr>
            <p:ph type="subTitle" idx="1"/>
          </p:nvPr>
        </p:nvSpPr>
        <p:spPr/>
        <p:txBody>
          <a:bodyPr/>
          <a:lstStyle/>
          <a:p>
            <a:r>
              <a:rPr lang="en-US" dirty="0" smtClean="0"/>
              <a:t>EXPLAINED BY  - GIANT CHART REPRESENTATON</a:t>
            </a:r>
            <a:endParaRPr lang="en-US" dirty="0"/>
          </a:p>
        </p:txBody>
      </p:sp>
    </p:spTree>
    <p:extLst>
      <p:ext uri="{BB962C8B-B14F-4D97-AF65-F5344CB8AC3E}">
        <p14:creationId xmlns:p14="http://schemas.microsoft.com/office/powerpoint/2010/main" val="852004056"/>
      </p:ext>
    </p:extLst>
  </p:cSld>
  <p:clrMapOvr>
    <a:masterClrMapping/>
  </p:clrMapOvr>
  <p:transition spd="med">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a:t>
            </a:fld>
            <a:endParaRPr lang="en"/>
          </a:p>
        </p:txBody>
      </p:sp>
      <p:grpSp>
        <p:nvGrpSpPr>
          <p:cNvPr id="6" name="Group 5"/>
          <p:cNvGrpSpPr/>
          <p:nvPr/>
        </p:nvGrpSpPr>
        <p:grpSpPr>
          <a:xfrm>
            <a:off x="620508" y="281882"/>
            <a:ext cx="8300411" cy="4362115"/>
            <a:chOff x="-1874" y="-3300"/>
            <a:chExt cx="8902700" cy="4918075"/>
          </a:xfrm>
        </p:grpSpPr>
        <p:pic>
          <p:nvPicPr>
            <p:cNvPr id="7" name="Picture 6"/>
            <p:cNvPicPr/>
            <p:nvPr/>
          </p:nvPicPr>
          <p:blipFill>
            <a:blip r:embed="rId2"/>
            <a:stretch>
              <a:fillRect/>
            </a:stretch>
          </p:blipFill>
          <p:spPr>
            <a:xfrm>
              <a:off x="-1874" y="-3300"/>
              <a:ext cx="8902700" cy="4918075"/>
            </a:xfrm>
            <a:prstGeom prst="rect">
              <a:avLst/>
            </a:prstGeom>
          </p:spPr>
        </p:pic>
        <p:pic>
          <p:nvPicPr>
            <p:cNvPr id="8" name="Picture 7"/>
            <p:cNvPicPr/>
            <p:nvPr/>
          </p:nvPicPr>
          <p:blipFill>
            <a:blip r:embed="rId3"/>
            <a:stretch>
              <a:fillRect/>
            </a:stretch>
          </p:blipFill>
          <p:spPr>
            <a:xfrm>
              <a:off x="3284250" y="79249"/>
              <a:ext cx="3625850" cy="479425"/>
            </a:xfrm>
            <a:prstGeom prst="rect">
              <a:avLst/>
            </a:prstGeom>
          </p:spPr>
        </p:pic>
        <p:sp>
          <p:nvSpPr>
            <p:cNvPr id="9" name="Rectangle 8"/>
            <p:cNvSpPr/>
            <p:nvPr/>
          </p:nvSpPr>
          <p:spPr>
            <a:xfrm>
              <a:off x="2076837" y="183938"/>
              <a:ext cx="5760237" cy="324307"/>
            </a:xfrm>
            <a:prstGeom prst="rect">
              <a:avLst/>
            </a:prstGeom>
            <a:ln>
              <a:noFill/>
            </a:ln>
          </p:spPr>
          <p:txBody>
            <a:bodyPr lIns="0" tIns="0" rIns="0" bIns="0" rtlCol="0">
              <a:noAutofit/>
            </a:bodyPr>
            <a:lstStyle/>
            <a:p>
              <a:pPr marL="0" marR="0" indent="0">
                <a:lnSpc>
                  <a:spcPct val="115000"/>
                </a:lnSpc>
                <a:spcBef>
                  <a:spcPts val="0"/>
                </a:spcBef>
                <a:spcAft>
                  <a:spcPts val="0"/>
                </a:spcAft>
              </a:pPr>
              <a:r>
                <a:rPr lang="en-US" sz="1600" b="1" dirty="0">
                  <a:solidFill>
                    <a:srgbClr val="000000"/>
                  </a:solidFill>
                  <a:effectLst/>
                  <a:latin typeface="Calibri" panose="020F0502020204030204" pitchFamily="34" charset="0"/>
                  <a:ea typeface="Calibri" panose="020F0502020204030204" pitchFamily="34" charset="0"/>
                </a:rPr>
                <a:t>GANTT CHART OF THE PROJECT WORK PLAN </a:t>
              </a:r>
              <a:r>
                <a:rPr lang="en-US" sz="1600" b="1" dirty="0" smtClean="0">
                  <a:solidFill>
                    <a:srgbClr val="000000"/>
                  </a:solidFill>
                  <a:effectLst/>
                  <a:latin typeface="Calibri" panose="020F0502020204030204" pitchFamily="34" charset="0"/>
                  <a:ea typeface="Calibri" panose="020F0502020204030204" pitchFamily="34" charset="0"/>
                </a:rPr>
                <a:t>REVIEW 1</a:t>
              </a:r>
              <a:endParaRPr lang="en-US" sz="1400" dirty="0">
                <a:solidFill>
                  <a:srgbClr val="595959"/>
                </a:solidFill>
                <a:effectLst/>
                <a:latin typeface="Calibri" panose="020F0502020204030204" pitchFamily="34" charset="0"/>
                <a:ea typeface="Calibri" panose="020F0502020204030204" pitchFamily="34" charset="0"/>
              </a:endParaRPr>
            </a:p>
          </p:txBody>
        </p:sp>
        <p:pic>
          <p:nvPicPr>
            <p:cNvPr id="10" name="Picture 9"/>
            <p:cNvPicPr/>
            <p:nvPr/>
          </p:nvPicPr>
          <p:blipFill>
            <a:blip r:embed="rId4"/>
            <a:stretch>
              <a:fillRect/>
            </a:stretch>
          </p:blipFill>
          <p:spPr>
            <a:xfrm>
              <a:off x="-1874" y="4165475"/>
              <a:ext cx="8899525" cy="679450"/>
            </a:xfrm>
            <a:prstGeom prst="rect">
              <a:avLst/>
            </a:prstGeom>
          </p:spPr>
        </p:pic>
        <p:pic>
          <p:nvPicPr>
            <p:cNvPr id="11" name="Picture 10"/>
            <p:cNvPicPr/>
            <p:nvPr/>
          </p:nvPicPr>
          <p:blipFill>
            <a:blip r:embed="rId5"/>
            <a:stretch>
              <a:fillRect/>
            </a:stretch>
          </p:blipFill>
          <p:spPr>
            <a:xfrm>
              <a:off x="7608600" y="4422650"/>
              <a:ext cx="1222375" cy="165100"/>
            </a:xfrm>
            <a:prstGeom prst="rect">
              <a:avLst/>
            </a:prstGeom>
          </p:spPr>
        </p:pic>
        <p:sp>
          <p:nvSpPr>
            <p:cNvPr id="12" name="Rectangle 11"/>
            <p:cNvSpPr/>
            <p:nvPr/>
          </p:nvSpPr>
          <p:spPr>
            <a:xfrm>
              <a:off x="7819075" y="4419621"/>
              <a:ext cx="900966" cy="202691"/>
            </a:xfrm>
            <a:prstGeom prst="rect">
              <a:avLst/>
            </a:prstGeom>
            <a:ln>
              <a:noFill/>
            </a:ln>
          </p:spPr>
          <p:txBody>
            <a:bodyPr lIns="0" tIns="0" rIns="0" bIns="0" rtlCol="0">
              <a:noAutofit/>
            </a:bodyPr>
            <a:lstStyle/>
            <a:p>
              <a:pPr marL="0" marR="0" indent="0">
                <a:lnSpc>
                  <a:spcPct val="115000"/>
                </a:lnSpc>
                <a:spcBef>
                  <a:spcPts val="0"/>
                </a:spcBef>
                <a:spcAft>
                  <a:spcPts val="0"/>
                </a:spcAft>
              </a:pPr>
              <a:r>
                <a:rPr lang="en-US" sz="1000">
                  <a:solidFill>
                    <a:srgbClr val="000000"/>
                  </a:solidFill>
                  <a:effectLst/>
                  <a:latin typeface="Calibri" panose="020F0502020204030204" pitchFamily="34" charset="0"/>
                  <a:ea typeface="Calibri" panose="020F0502020204030204" pitchFamily="34" charset="0"/>
                </a:rPr>
                <a:t>15-12-2021 </a:t>
              </a:r>
              <a:endParaRPr lang="en-US" sz="1400">
                <a:solidFill>
                  <a:srgbClr val="595959"/>
                </a:solidFill>
                <a:effectLst/>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344322334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sp>
        <p:nvSpPr>
          <p:cNvPr id="7" name="Text Placeholder 6"/>
          <p:cNvSpPr>
            <a:spLocks noGrp="1"/>
          </p:cNvSpPr>
          <p:nvPr>
            <p:ph type="body" idx="1"/>
          </p:nvPr>
        </p:nvSpPr>
        <p:spPr/>
        <p:txBody>
          <a:bodyPr/>
          <a:lstStyle/>
          <a:p>
            <a:endParaRPr lang="en-US"/>
          </a:p>
        </p:txBody>
      </p:sp>
      <p:sp>
        <p:nvSpPr>
          <p:cNvPr id="131" name="Google Shape;131;p21"/>
          <p:cNvSpPr txBox="1">
            <a:spLocks noGrp="1"/>
          </p:cNvSpPr>
          <p:nvPr>
            <p:ph type="body" idx="2"/>
          </p:nvPr>
        </p:nvSpPr>
        <p:spPr/>
        <p:txBody>
          <a:bodyPr/>
          <a:lstStyle/>
          <a:p>
            <a:pPr lvl="0"/>
            <a:r>
              <a:rPr lang="en-US" smtClean="0"/>
              <a:t>Black</a:t>
            </a:r>
          </a:p>
          <a:p>
            <a:pPr lvl="0"/>
            <a:r>
              <a:rPr lang="en-US" smtClean="0"/>
              <a:t>Is the color of ebony and of outer space. It has been the symbolic color of elegance, solemnity and authority.</a:t>
            </a:r>
            <a:endParaRPr lang="en-US"/>
          </a:p>
        </p:txBody>
      </p:sp>
      <p:sp>
        <p:nvSpPr>
          <p:cNvPr id="132" name="Google Shape;132;p21"/>
          <p:cNvSpPr txBox="1">
            <a:spLocks noGrp="1"/>
          </p:cNvSpPr>
          <p:nvPr>
            <p:ph type="sldNum" idx="12"/>
          </p:nvPr>
        </p:nvSpPr>
        <p:spPr/>
        <p:txBody>
          <a:bodyPr/>
          <a:lstStyle/>
          <a:p>
            <a:pPr lvl="0"/>
            <a:fld id="{00000000-1234-1234-1234-123412341234}" type="slidenum">
              <a:rPr lang="en" smtClean="0"/>
              <a:pPr lvl="0"/>
              <a:t>16</a:t>
            </a:fld>
            <a:endParaRPr lang="en"/>
          </a:p>
        </p:txBody>
      </p:sp>
      <p:grpSp>
        <p:nvGrpSpPr>
          <p:cNvPr id="12" name="Group 11"/>
          <p:cNvGrpSpPr/>
          <p:nvPr/>
        </p:nvGrpSpPr>
        <p:grpSpPr>
          <a:xfrm>
            <a:off x="664635" y="-19706"/>
            <a:ext cx="7952183" cy="4460122"/>
            <a:chOff x="0" y="0"/>
            <a:chExt cx="8121799" cy="4835626"/>
          </a:xfrm>
        </p:grpSpPr>
        <p:sp>
          <p:nvSpPr>
            <p:cNvPr id="13" name="Rectangle 12"/>
            <p:cNvSpPr/>
            <p:nvPr/>
          </p:nvSpPr>
          <p:spPr>
            <a:xfrm>
              <a:off x="0" y="0"/>
              <a:ext cx="4687151" cy="283769"/>
            </a:xfrm>
            <a:prstGeom prst="rect">
              <a:avLst/>
            </a:prstGeom>
            <a:ln>
              <a:noFill/>
            </a:ln>
          </p:spPr>
          <p:txBody>
            <a:bodyPr lIns="0" tIns="0" rIns="0" bIns="0" rtlCol="0">
              <a:noAutofit/>
            </a:bodyPr>
            <a:lstStyle/>
            <a:p>
              <a:pPr marL="0" marR="0">
                <a:lnSpc>
                  <a:spcPct val="115000"/>
                </a:lnSpc>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rPr>
                <a:t>GANTT chart representation of the work plan </a:t>
              </a:r>
              <a:endParaRPr lang="en-US" sz="1100">
                <a:solidFill>
                  <a:srgbClr val="000000"/>
                </a:solidFill>
                <a:effectLst/>
                <a:latin typeface="Calibri" panose="020F0502020204030204" pitchFamily="34" charset="0"/>
                <a:ea typeface="Calibri" panose="020F0502020204030204" pitchFamily="34" charset="0"/>
              </a:endParaRPr>
            </a:p>
          </p:txBody>
        </p:sp>
        <p:pic>
          <p:nvPicPr>
            <p:cNvPr id="14" name="Picture 13"/>
            <p:cNvPicPr/>
            <p:nvPr/>
          </p:nvPicPr>
          <p:blipFill>
            <a:blip r:embed="rId3"/>
            <a:stretch>
              <a:fillRect/>
            </a:stretch>
          </p:blipFill>
          <p:spPr>
            <a:xfrm>
              <a:off x="44875" y="688476"/>
              <a:ext cx="8076924" cy="4147150"/>
            </a:xfrm>
            <a:prstGeom prst="rect">
              <a:avLst/>
            </a:prstGeom>
          </p:spPr>
        </p:pic>
        <p:sp>
          <p:nvSpPr>
            <p:cNvPr id="15" name="Shape 378"/>
            <p:cNvSpPr/>
            <p:nvPr/>
          </p:nvSpPr>
          <p:spPr>
            <a:xfrm>
              <a:off x="6484325" y="843301"/>
              <a:ext cx="20100" cy="2592000"/>
            </a:xfrm>
            <a:custGeom>
              <a:avLst/>
              <a:gdLst/>
              <a:ahLst/>
              <a:cxnLst/>
              <a:rect l="0" t="0" r="0" b="0"/>
              <a:pathLst>
                <a:path w="20100" h="2592000">
                  <a:moveTo>
                    <a:pt x="0" y="0"/>
                  </a:moveTo>
                  <a:lnTo>
                    <a:pt x="20100" y="2592000"/>
                  </a:lnTo>
                </a:path>
              </a:pathLst>
            </a:custGeom>
            <a:ln w="28575" cap="flat">
              <a:round/>
            </a:ln>
          </p:spPr>
          <p:style>
            <a:lnRef idx="1">
              <a:srgbClr val="FF0000"/>
            </a:lnRef>
            <a:fillRef idx="0">
              <a:srgbClr val="000000">
                <a:alpha val="0"/>
              </a:srgbClr>
            </a:fillRef>
            <a:effectRef idx="0">
              <a:scrgbClr r="0" g="0" b="0"/>
            </a:effectRef>
            <a:fontRef idx="none"/>
          </p:style>
          <p:txBody>
            <a:bodyPr/>
            <a:lstStyle/>
            <a:p>
              <a:endParaRPr lang="en-US"/>
            </a:p>
          </p:txBody>
        </p:sp>
        <p:sp>
          <p:nvSpPr>
            <p:cNvPr id="16" name="Shape 380"/>
            <p:cNvSpPr/>
            <p:nvPr/>
          </p:nvSpPr>
          <p:spPr>
            <a:xfrm>
              <a:off x="3179200" y="1024126"/>
              <a:ext cx="9900" cy="2571600"/>
            </a:xfrm>
            <a:custGeom>
              <a:avLst/>
              <a:gdLst/>
              <a:ahLst/>
              <a:cxnLst/>
              <a:rect l="0" t="0" r="0" b="0"/>
              <a:pathLst>
                <a:path w="9900" h="2571600">
                  <a:moveTo>
                    <a:pt x="0" y="0"/>
                  </a:moveTo>
                  <a:lnTo>
                    <a:pt x="9900" y="2571600"/>
                  </a:lnTo>
                </a:path>
              </a:pathLst>
            </a:custGeom>
            <a:ln w="28575" cap="flat">
              <a:round/>
            </a:ln>
          </p:spPr>
          <p:style>
            <a:lnRef idx="1">
              <a:srgbClr val="6AA4C8"/>
            </a:lnRef>
            <a:fillRef idx="0">
              <a:srgbClr val="000000">
                <a:alpha val="0"/>
              </a:srgbClr>
            </a:fillRef>
            <a:effectRef idx="0">
              <a:scrgbClr r="0" g="0" b="0"/>
            </a:effectRef>
            <a:fontRef idx="none"/>
          </p:style>
          <p:txBody>
            <a:bodyPr/>
            <a:lstStyle/>
            <a:p>
              <a:endParaRPr lang="en-US"/>
            </a:p>
          </p:txBody>
        </p:sp>
        <p:sp>
          <p:nvSpPr>
            <p:cNvPr id="17" name="Shape 381"/>
            <p:cNvSpPr/>
            <p:nvPr/>
          </p:nvSpPr>
          <p:spPr>
            <a:xfrm>
              <a:off x="6178525" y="120859"/>
              <a:ext cx="1083900" cy="645638"/>
            </a:xfrm>
            <a:custGeom>
              <a:avLst/>
              <a:gdLst/>
              <a:ahLst/>
              <a:cxnLst/>
              <a:rect l="0" t="0" r="0" b="0"/>
              <a:pathLst>
                <a:path w="1083900" h="645638">
                  <a:moveTo>
                    <a:pt x="95650" y="0"/>
                  </a:moveTo>
                  <a:lnTo>
                    <a:pt x="180650" y="0"/>
                  </a:lnTo>
                  <a:lnTo>
                    <a:pt x="451625" y="0"/>
                  </a:lnTo>
                  <a:lnTo>
                    <a:pt x="988250" y="0"/>
                  </a:lnTo>
                  <a:cubicBezTo>
                    <a:pt x="1013618" y="0"/>
                    <a:pt x="1037947" y="10077"/>
                    <a:pt x="1055884" y="28015"/>
                  </a:cubicBezTo>
                  <a:cubicBezTo>
                    <a:pt x="1073823" y="45953"/>
                    <a:pt x="1083900" y="70282"/>
                    <a:pt x="1083900" y="95650"/>
                  </a:cubicBezTo>
                  <a:lnTo>
                    <a:pt x="1083900" y="334775"/>
                  </a:lnTo>
                  <a:lnTo>
                    <a:pt x="1083900" y="478250"/>
                  </a:lnTo>
                  <a:cubicBezTo>
                    <a:pt x="1083900" y="531076"/>
                    <a:pt x="1041076" y="573900"/>
                    <a:pt x="988250" y="573900"/>
                  </a:cubicBezTo>
                  <a:lnTo>
                    <a:pt x="451625" y="573900"/>
                  </a:lnTo>
                  <a:lnTo>
                    <a:pt x="316141" y="645638"/>
                  </a:lnTo>
                  <a:lnTo>
                    <a:pt x="180650" y="573900"/>
                  </a:lnTo>
                  <a:lnTo>
                    <a:pt x="95650" y="573900"/>
                  </a:lnTo>
                  <a:cubicBezTo>
                    <a:pt x="42824" y="573900"/>
                    <a:pt x="0" y="531076"/>
                    <a:pt x="0" y="478250"/>
                  </a:cubicBezTo>
                  <a:lnTo>
                    <a:pt x="0" y="334775"/>
                  </a:lnTo>
                  <a:lnTo>
                    <a:pt x="0" y="95650"/>
                  </a:lnTo>
                  <a:cubicBezTo>
                    <a:pt x="0" y="42824"/>
                    <a:pt x="42824" y="0"/>
                    <a:pt x="95650" y="0"/>
                  </a:cubicBezTo>
                  <a:close/>
                </a:path>
              </a:pathLst>
            </a:custGeom>
            <a:ln w="0" cap="flat">
              <a:miter lim="127000"/>
            </a:ln>
          </p:spPr>
          <p:style>
            <a:lnRef idx="0">
              <a:srgbClr val="000000"/>
            </a:lnRef>
            <a:fillRef idx="1">
              <a:srgbClr val="E9EDEE"/>
            </a:fillRef>
            <a:effectRef idx="0">
              <a:scrgbClr r="0" g="0" b="0"/>
            </a:effectRef>
            <a:fontRef idx="none"/>
          </p:style>
          <p:txBody>
            <a:bodyPr/>
            <a:lstStyle/>
            <a:p>
              <a:endParaRPr lang="en-US"/>
            </a:p>
          </p:txBody>
        </p:sp>
        <p:sp>
          <p:nvSpPr>
            <p:cNvPr id="18" name="Shape 382"/>
            <p:cNvSpPr/>
            <p:nvPr/>
          </p:nvSpPr>
          <p:spPr>
            <a:xfrm>
              <a:off x="6178525" y="131626"/>
              <a:ext cx="1083900" cy="645638"/>
            </a:xfrm>
            <a:custGeom>
              <a:avLst/>
              <a:gdLst/>
              <a:ahLst/>
              <a:cxnLst/>
              <a:rect l="0" t="0" r="0" b="0"/>
              <a:pathLst>
                <a:path w="1083900" h="645638">
                  <a:moveTo>
                    <a:pt x="0" y="95650"/>
                  </a:moveTo>
                  <a:lnTo>
                    <a:pt x="0" y="95650"/>
                  </a:lnTo>
                  <a:cubicBezTo>
                    <a:pt x="0" y="42824"/>
                    <a:pt x="42824" y="0"/>
                    <a:pt x="95650" y="0"/>
                  </a:cubicBezTo>
                  <a:lnTo>
                    <a:pt x="180650" y="0"/>
                  </a:lnTo>
                  <a:lnTo>
                    <a:pt x="180650" y="0"/>
                  </a:lnTo>
                  <a:lnTo>
                    <a:pt x="451625" y="0"/>
                  </a:lnTo>
                  <a:lnTo>
                    <a:pt x="988250" y="0"/>
                  </a:lnTo>
                  <a:cubicBezTo>
                    <a:pt x="1013618" y="0"/>
                    <a:pt x="1037947" y="10077"/>
                    <a:pt x="1055884" y="28015"/>
                  </a:cubicBezTo>
                  <a:cubicBezTo>
                    <a:pt x="1073823" y="45953"/>
                    <a:pt x="1083900" y="70282"/>
                    <a:pt x="1083900" y="95650"/>
                  </a:cubicBezTo>
                  <a:lnTo>
                    <a:pt x="1083900" y="334775"/>
                  </a:lnTo>
                  <a:lnTo>
                    <a:pt x="1083900" y="334775"/>
                  </a:lnTo>
                  <a:lnTo>
                    <a:pt x="1083900" y="478250"/>
                  </a:lnTo>
                  <a:lnTo>
                    <a:pt x="1083900" y="478250"/>
                  </a:lnTo>
                  <a:cubicBezTo>
                    <a:pt x="1083900" y="531076"/>
                    <a:pt x="1041076" y="573900"/>
                    <a:pt x="988250" y="573900"/>
                  </a:cubicBezTo>
                  <a:lnTo>
                    <a:pt x="451625" y="573900"/>
                  </a:lnTo>
                  <a:lnTo>
                    <a:pt x="316141" y="645638"/>
                  </a:lnTo>
                  <a:lnTo>
                    <a:pt x="180650" y="573900"/>
                  </a:lnTo>
                  <a:lnTo>
                    <a:pt x="95650" y="573900"/>
                  </a:lnTo>
                  <a:cubicBezTo>
                    <a:pt x="42824" y="573900"/>
                    <a:pt x="0" y="531076"/>
                    <a:pt x="0" y="478250"/>
                  </a:cubicBezTo>
                  <a:lnTo>
                    <a:pt x="0" y="478250"/>
                  </a:lnTo>
                  <a:lnTo>
                    <a:pt x="0" y="334775"/>
                  </a:lnTo>
                  <a:lnTo>
                    <a:pt x="0" y="334775"/>
                  </a:lnTo>
                  <a:close/>
                </a:path>
              </a:pathLst>
            </a:custGeom>
            <a:ln w="9525" cap="flat">
              <a:round/>
            </a:ln>
          </p:spPr>
          <p:style>
            <a:lnRef idx="1">
              <a:srgbClr val="1A1A1A"/>
            </a:lnRef>
            <a:fillRef idx="0">
              <a:srgbClr val="000000">
                <a:alpha val="0"/>
              </a:srgbClr>
            </a:fillRef>
            <a:effectRef idx="0">
              <a:scrgbClr r="0" g="0" b="0"/>
            </a:effectRef>
            <a:fontRef idx="none"/>
          </p:style>
          <p:txBody>
            <a:bodyPr/>
            <a:lstStyle/>
            <a:p>
              <a:endParaRPr lang="en-US"/>
            </a:p>
          </p:txBody>
        </p:sp>
        <p:sp>
          <p:nvSpPr>
            <p:cNvPr id="19" name="Rectangle 18"/>
            <p:cNvSpPr/>
            <p:nvPr/>
          </p:nvSpPr>
          <p:spPr>
            <a:xfrm>
              <a:off x="6292265" y="349326"/>
              <a:ext cx="953834" cy="188704"/>
            </a:xfrm>
            <a:prstGeom prst="rect">
              <a:avLst/>
            </a:prstGeom>
            <a:ln>
              <a:noFill/>
            </a:ln>
          </p:spPr>
          <p:txBody>
            <a:bodyPr lIns="0" tIns="0" rIns="0" bIns="0" rtlCol="0">
              <a:noAutofit/>
            </a:bodyPr>
            <a:lstStyle/>
            <a:p>
              <a:pPr marL="0" marR="0">
                <a:lnSpc>
                  <a:spcPct val="115000"/>
                </a:lnSpc>
                <a:spcBef>
                  <a:spcPts val="0"/>
                </a:spcBef>
                <a:spcAft>
                  <a:spcPts val="0"/>
                </a:spcAft>
              </a:pPr>
              <a:r>
                <a:rPr lang="en-US" sz="1000" b="1" dirty="0" smtClean="0">
                  <a:latin typeface="Arial" panose="020B0604020202020204" pitchFamily="34" charset="0"/>
                  <a:ea typeface="Arial" panose="020B0604020202020204" pitchFamily="34" charset="0"/>
                </a:rPr>
                <a:t>REVIEW 2</a:t>
              </a:r>
              <a:r>
                <a:rPr lang="en-US" sz="1000" b="1" dirty="0" smtClean="0">
                  <a:solidFill>
                    <a:srgbClr val="000000"/>
                  </a:solidFill>
                  <a:effectLst/>
                  <a:latin typeface="Arial" panose="020B0604020202020204" pitchFamily="34" charset="0"/>
                  <a:ea typeface="Arial" panose="020B0604020202020204" pitchFamily="34" charset="0"/>
                </a:rPr>
                <a:t> </a:t>
              </a:r>
              <a:endParaRPr lang="en-US" sz="1100" dirty="0">
                <a:solidFill>
                  <a:srgbClr val="000000"/>
                </a:solidFill>
                <a:effectLst/>
                <a:latin typeface="Calibri" panose="020F0502020204030204" pitchFamily="34" charset="0"/>
                <a:ea typeface="Calibri" panose="020F0502020204030204" pitchFamily="34" charset="0"/>
              </a:endParaRPr>
            </a:p>
          </p:txBody>
        </p:sp>
        <p:sp>
          <p:nvSpPr>
            <p:cNvPr id="20" name="Shape 384"/>
            <p:cNvSpPr/>
            <p:nvPr/>
          </p:nvSpPr>
          <p:spPr>
            <a:xfrm>
              <a:off x="2898525" y="319276"/>
              <a:ext cx="872700" cy="652901"/>
            </a:xfrm>
            <a:custGeom>
              <a:avLst/>
              <a:gdLst/>
              <a:ahLst/>
              <a:cxnLst/>
              <a:rect l="0" t="0" r="0" b="0"/>
              <a:pathLst>
                <a:path w="872700" h="652901">
                  <a:moveTo>
                    <a:pt x="87050" y="0"/>
                  </a:moveTo>
                  <a:lnTo>
                    <a:pt x="145450" y="0"/>
                  </a:lnTo>
                  <a:lnTo>
                    <a:pt x="363625" y="0"/>
                  </a:lnTo>
                  <a:lnTo>
                    <a:pt x="785650" y="0"/>
                  </a:lnTo>
                  <a:cubicBezTo>
                    <a:pt x="808737" y="0"/>
                    <a:pt x="830879" y="9171"/>
                    <a:pt x="847204" y="25496"/>
                  </a:cubicBezTo>
                  <a:cubicBezTo>
                    <a:pt x="863529" y="41821"/>
                    <a:pt x="872700" y="63963"/>
                    <a:pt x="872700" y="87050"/>
                  </a:cubicBezTo>
                  <a:lnTo>
                    <a:pt x="872700" y="304675"/>
                  </a:lnTo>
                  <a:lnTo>
                    <a:pt x="872700" y="435250"/>
                  </a:lnTo>
                  <a:cubicBezTo>
                    <a:pt x="872700" y="483326"/>
                    <a:pt x="833727" y="522300"/>
                    <a:pt x="785650" y="522300"/>
                  </a:cubicBezTo>
                  <a:lnTo>
                    <a:pt x="363625" y="522300"/>
                  </a:lnTo>
                  <a:lnTo>
                    <a:pt x="273644" y="652901"/>
                  </a:lnTo>
                  <a:lnTo>
                    <a:pt x="145450" y="522300"/>
                  </a:lnTo>
                  <a:lnTo>
                    <a:pt x="87050" y="522300"/>
                  </a:lnTo>
                  <a:cubicBezTo>
                    <a:pt x="38974" y="522300"/>
                    <a:pt x="0" y="483326"/>
                    <a:pt x="0" y="435250"/>
                  </a:cubicBezTo>
                  <a:lnTo>
                    <a:pt x="0" y="304675"/>
                  </a:lnTo>
                  <a:lnTo>
                    <a:pt x="0" y="87050"/>
                  </a:lnTo>
                  <a:cubicBezTo>
                    <a:pt x="0" y="38974"/>
                    <a:pt x="38974" y="0"/>
                    <a:pt x="87050" y="0"/>
                  </a:cubicBezTo>
                  <a:close/>
                </a:path>
              </a:pathLst>
            </a:custGeom>
            <a:ln w="0" cap="flat">
              <a:miter lim="127000"/>
            </a:ln>
          </p:spPr>
          <p:style>
            <a:lnRef idx="0">
              <a:srgbClr val="000000"/>
            </a:lnRef>
            <a:fillRef idx="1">
              <a:srgbClr val="E9EDEE"/>
            </a:fillRef>
            <a:effectRef idx="0">
              <a:scrgbClr r="0" g="0" b="0"/>
            </a:effectRef>
            <a:fontRef idx="none"/>
          </p:style>
          <p:txBody>
            <a:bodyPr/>
            <a:lstStyle/>
            <a:p>
              <a:endParaRPr lang="en-US"/>
            </a:p>
          </p:txBody>
        </p:sp>
        <p:sp>
          <p:nvSpPr>
            <p:cNvPr id="21" name="Shape 385"/>
            <p:cNvSpPr/>
            <p:nvPr/>
          </p:nvSpPr>
          <p:spPr>
            <a:xfrm>
              <a:off x="2898525" y="319276"/>
              <a:ext cx="872700" cy="652901"/>
            </a:xfrm>
            <a:custGeom>
              <a:avLst/>
              <a:gdLst/>
              <a:ahLst/>
              <a:cxnLst/>
              <a:rect l="0" t="0" r="0" b="0"/>
              <a:pathLst>
                <a:path w="872700" h="652901">
                  <a:moveTo>
                    <a:pt x="0" y="87050"/>
                  </a:moveTo>
                  <a:lnTo>
                    <a:pt x="0" y="87050"/>
                  </a:lnTo>
                  <a:cubicBezTo>
                    <a:pt x="0" y="38974"/>
                    <a:pt x="38974" y="0"/>
                    <a:pt x="87050" y="0"/>
                  </a:cubicBezTo>
                  <a:lnTo>
                    <a:pt x="145450" y="0"/>
                  </a:lnTo>
                  <a:lnTo>
                    <a:pt x="145450" y="0"/>
                  </a:lnTo>
                  <a:lnTo>
                    <a:pt x="363625" y="0"/>
                  </a:lnTo>
                  <a:lnTo>
                    <a:pt x="785650" y="0"/>
                  </a:lnTo>
                  <a:cubicBezTo>
                    <a:pt x="808737" y="0"/>
                    <a:pt x="830879" y="9171"/>
                    <a:pt x="847204" y="25496"/>
                  </a:cubicBezTo>
                  <a:cubicBezTo>
                    <a:pt x="863529" y="41821"/>
                    <a:pt x="872700" y="63963"/>
                    <a:pt x="872700" y="87050"/>
                  </a:cubicBezTo>
                  <a:lnTo>
                    <a:pt x="872700" y="304675"/>
                  </a:lnTo>
                  <a:lnTo>
                    <a:pt x="872700" y="304675"/>
                  </a:lnTo>
                  <a:lnTo>
                    <a:pt x="872700" y="435250"/>
                  </a:lnTo>
                  <a:lnTo>
                    <a:pt x="872700" y="435250"/>
                  </a:lnTo>
                  <a:cubicBezTo>
                    <a:pt x="872700" y="483326"/>
                    <a:pt x="833727" y="522300"/>
                    <a:pt x="785650" y="522300"/>
                  </a:cubicBezTo>
                  <a:lnTo>
                    <a:pt x="363625" y="522300"/>
                  </a:lnTo>
                  <a:lnTo>
                    <a:pt x="273644" y="652901"/>
                  </a:lnTo>
                  <a:lnTo>
                    <a:pt x="145450" y="522300"/>
                  </a:lnTo>
                  <a:lnTo>
                    <a:pt x="87050" y="522300"/>
                  </a:lnTo>
                  <a:cubicBezTo>
                    <a:pt x="38974" y="522300"/>
                    <a:pt x="0" y="483326"/>
                    <a:pt x="0" y="435250"/>
                  </a:cubicBezTo>
                  <a:lnTo>
                    <a:pt x="0" y="435250"/>
                  </a:lnTo>
                  <a:lnTo>
                    <a:pt x="0" y="304675"/>
                  </a:lnTo>
                  <a:lnTo>
                    <a:pt x="0" y="304675"/>
                  </a:lnTo>
                  <a:close/>
                </a:path>
              </a:pathLst>
            </a:custGeom>
            <a:ln w="9525" cap="flat">
              <a:round/>
            </a:ln>
          </p:spPr>
          <p:style>
            <a:lnRef idx="1">
              <a:srgbClr val="1A1A1A"/>
            </a:lnRef>
            <a:fillRef idx="0">
              <a:srgbClr val="000000">
                <a:alpha val="0"/>
              </a:srgbClr>
            </a:fillRef>
            <a:effectRef idx="0">
              <a:scrgbClr r="0" g="0" b="0"/>
            </a:effectRef>
            <a:fontRef idx="none"/>
          </p:style>
          <p:txBody>
            <a:bodyPr/>
            <a:lstStyle/>
            <a:p>
              <a:endParaRPr lang="en-US"/>
            </a:p>
          </p:txBody>
        </p:sp>
        <p:sp>
          <p:nvSpPr>
            <p:cNvPr id="22" name="Rectangle 21"/>
            <p:cNvSpPr/>
            <p:nvPr/>
          </p:nvSpPr>
          <p:spPr>
            <a:xfrm>
              <a:off x="3009746" y="502346"/>
              <a:ext cx="794671" cy="207574"/>
            </a:xfrm>
            <a:prstGeom prst="rect">
              <a:avLst/>
            </a:prstGeom>
            <a:ln>
              <a:noFill/>
            </a:ln>
          </p:spPr>
          <p:txBody>
            <a:bodyPr lIns="0" tIns="0" rIns="0" bIns="0" rtlCol="0">
              <a:noAutofit/>
            </a:bodyPr>
            <a:lstStyle/>
            <a:p>
              <a:pPr marL="0" marR="0">
                <a:lnSpc>
                  <a:spcPct val="115000"/>
                </a:lnSpc>
                <a:spcBef>
                  <a:spcPts val="0"/>
                </a:spcBef>
                <a:spcAft>
                  <a:spcPts val="0"/>
                </a:spcAft>
              </a:pPr>
              <a:r>
                <a:rPr lang="en-US" sz="1100" b="1">
                  <a:solidFill>
                    <a:srgbClr val="000000"/>
                  </a:solidFill>
                  <a:effectLst/>
                  <a:latin typeface="Arial" panose="020B0604020202020204" pitchFamily="34" charset="0"/>
                  <a:ea typeface="Arial" panose="020B0604020202020204" pitchFamily="34" charset="0"/>
                </a:rPr>
                <a:t>Review 1 </a:t>
              </a:r>
              <a:endParaRPr lang="en-US" sz="1100">
                <a:solidFill>
                  <a:srgbClr val="000000"/>
                </a:solidFill>
                <a:effectLst/>
                <a:latin typeface="Calibri" panose="020F0502020204030204" pitchFamily="34" charset="0"/>
                <a:ea typeface="Calibri" panose="020F0502020204030204" pitchFamily="34" charset="0"/>
              </a:endParaRPr>
            </a:p>
          </p:txBody>
        </p:sp>
      </p:grpSp>
      <p:sp>
        <p:nvSpPr>
          <p:cNvPr id="24" name="Shape 381"/>
          <p:cNvSpPr/>
          <p:nvPr/>
        </p:nvSpPr>
        <p:spPr>
          <a:xfrm>
            <a:off x="7870771" y="111160"/>
            <a:ext cx="1061264" cy="595502"/>
          </a:xfrm>
          <a:custGeom>
            <a:avLst/>
            <a:gdLst/>
            <a:ahLst/>
            <a:cxnLst/>
            <a:rect l="0" t="0" r="0" b="0"/>
            <a:pathLst>
              <a:path w="1083900" h="645638">
                <a:moveTo>
                  <a:pt x="95650" y="0"/>
                </a:moveTo>
                <a:lnTo>
                  <a:pt x="180650" y="0"/>
                </a:lnTo>
                <a:lnTo>
                  <a:pt x="451625" y="0"/>
                </a:lnTo>
                <a:lnTo>
                  <a:pt x="988250" y="0"/>
                </a:lnTo>
                <a:cubicBezTo>
                  <a:pt x="1013618" y="0"/>
                  <a:pt x="1037947" y="10077"/>
                  <a:pt x="1055884" y="28015"/>
                </a:cubicBezTo>
                <a:cubicBezTo>
                  <a:pt x="1073823" y="45953"/>
                  <a:pt x="1083900" y="70282"/>
                  <a:pt x="1083900" y="95650"/>
                </a:cubicBezTo>
                <a:lnTo>
                  <a:pt x="1083900" y="334775"/>
                </a:lnTo>
                <a:lnTo>
                  <a:pt x="1083900" y="478250"/>
                </a:lnTo>
                <a:cubicBezTo>
                  <a:pt x="1083900" y="531076"/>
                  <a:pt x="1041076" y="573900"/>
                  <a:pt x="988250" y="573900"/>
                </a:cubicBezTo>
                <a:lnTo>
                  <a:pt x="451625" y="573900"/>
                </a:lnTo>
                <a:lnTo>
                  <a:pt x="316141" y="645638"/>
                </a:lnTo>
                <a:lnTo>
                  <a:pt x="180650" y="573900"/>
                </a:lnTo>
                <a:lnTo>
                  <a:pt x="95650" y="573900"/>
                </a:lnTo>
                <a:cubicBezTo>
                  <a:pt x="42824" y="573900"/>
                  <a:pt x="0" y="531076"/>
                  <a:pt x="0" y="478250"/>
                </a:cubicBezTo>
                <a:lnTo>
                  <a:pt x="0" y="334775"/>
                </a:lnTo>
                <a:lnTo>
                  <a:pt x="0" y="95650"/>
                </a:lnTo>
                <a:cubicBezTo>
                  <a:pt x="0" y="42824"/>
                  <a:pt x="42824" y="0"/>
                  <a:pt x="95650" y="0"/>
                </a:cubicBezTo>
                <a:close/>
              </a:path>
            </a:pathLst>
          </a:custGeom>
          <a:ln w="0" cap="flat">
            <a:miter lim="127000"/>
          </a:ln>
        </p:spPr>
        <p:style>
          <a:lnRef idx="0">
            <a:srgbClr val="000000"/>
          </a:lnRef>
          <a:fillRef idx="1">
            <a:srgbClr val="E9EDEE"/>
          </a:fillRef>
          <a:effectRef idx="0">
            <a:scrgbClr r="0" g="0" b="0"/>
          </a:effectRef>
          <a:fontRef idx="none"/>
        </p:style>
        <p:txBody>
          <a:bodyPr/>
          <a:lstStyle/>
          <a:p>
            <a:endParaRPr lang="en-US"/>
          </a:p>
        </p:txBody>
      </p:sp>
      <p:sp>
        <p:nvSpPr>
          <p:cNvPr id="9" name="TextBox 8"/>
          <p:cNvSpPr txBox="1"/>
          <p:nvPr/>
        </p:nvSpPr>
        <p:spPr>
          <a:xfrm>
            <a:off x="7947717" y="302494"/>
            <a:ext cx="907525" cy="246221"/>
          </a:xfrm>
          <a:prstGeom prst="rect">
            <a:avLst/>
          </a:prstGeom>
          <a:noFill/>
        </p:spPr>
        <p:txBody>
          <a:bodyPr wrap="square" rtlCol="0">
            <a:spAutoFit/>
          </a:bodyPr>
          <a:lstStyle/>
          <a:p>
            <a:r>
              <a:rPr lang="en-US" sz="1000" b="1" dirty="0" smtClean="0"/>
              <a:t>REVIEW 3</a:t>
            </a:r>
            <a:endParaRPr lang="en-US" sz="1000" b="1" dirty="0"/>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FULL EXPLANATION OF PROJECT</a:t>
            </a:r>
            <a:endParaRPr lang="en-US" dirty="0"/>
          </a:p>
        </p:txBody>
      </p:sp>
      <p:sp>
        <p:nvSpPr>
          <p:cNvPr id="3" name="Subtitle 2"/>
          <p:cNvSpPr>
            <a:spLocks noGrp="1"/>
          </p:cNvSpPr>
          <p:nvPr>
            <p:ph type="subTitle" idx="1"/>
          </p:nvPr>
        </p:nvSpPr>
        <p:spPr/>
        <p:txBody>
          <a:bodyPr/>
          <a:lstStyle/>
          <a:p>
            <a:r>
              <a:rPr lang="en-US" dirty="0" smtClean="0"/>
              <a:t>IN SLIDE SHOW</a:t>
            </a:r>
            <a:endParaRPr lang="en-US" dirty="0"/>
          </a:p>
        </p:txBody>
      </p:sp>
    </p:spTree>
    <p:extLst>
      <p:ext uri="{BB962C8B-B14F-4D97-AF65-F5344CB8AC3E}">
        <p14:creationId xmlns:p14="http://schemas.microsoft.com/office/powerpoint/2010/main" val="3800377163"/>
      </p:ext>
    </p:extLst>
  </p:cSld>
  <p:clrMapOvr>
    <a:masterClrMapping/>
  </p:clrMapOvr>
  <p:transition spd="med">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a:xfrm>
            <a:off x="704707" y="4320846"/>
            <a:ext cx="7600520" cy="726300"/>
          </a:xfrm>
        </p:spPr>
        <p:txBody>
          <a:bodyPr/>
          <a:lstStyle/>
          <a:p>
            <a:pPr marL="285750" lvl="0" indent="-285750" algn="l" rtl="0">
              <a:spcBef>
                <a:spcPts val="0"/>
              </a:spcBef>
              <a:spcAft>
                <a:spcPts val="0"/>
              </a:spcAft>
              <a:buFont typeface="Arial" panose="020B0604020202020204" pitchFamily="34" charset="0"/>
              <a:buChar char="•"/>
            </a:pPr>
            <a:r>
              <a:rPr lang="en" sz="1800" b="1" dirty="0" smtClean="0"/>
              <a:t>THIS IS OUR WORKING MODEL  IMAGE .</a:t>
            </a:r>
          </a:p>
          <a:p>
            <a:pPr marL="285750" lvl="0" indent="-285750" algn="l" rtl="0">
              <a:spcBef>
                <a:spcPts val="0"/>
              </a:spcBef>
              <a:spcAft>
                <a:spcPts val="0"/>
              </a:spcAft>
              <a:buFont typeface="Arial" panose="020B0604020202020204" pitchFamily="34" charset="0"/>
              <a:buChar char="•"/>
            </a:pPr>
            <a:r>
              <a:rPr lang="en" sz="1800" b="1" dirty="0" smtClean="0"/>
              <a:t>LETS PUT ON THE SWITCH .</a:t>
            </a:r>
            <a:endParaRPr lang="e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707" y="83089"/>
            <a:ext cx="7734586" cy="4334010"/>
          </a:xfrm>
          <a:prstGeom prst="rect">
            <a:avLst/>
          </a:prstGeom>
        </p:spPr>
      </p:pic>
    </p:spTree>
    <p:extLst>
      <p:ext uri="{BB962C8B-B14F-4D97-AF65-F5344CB8AC3E}">
        <p14:creationId xmlns:p14="http://schemas.microsoft.com/office/powerpoint/2010/main" val="620925940"/>
      </p:ext>
    </p:extLst>
  </p:cSld>
  <p:clrMapOvr>
    <a:masterClrMapping/>
  </p:clrMapOvr>
  <p:transition spd="med">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a:xfrm>
            <a:off x="82502" y="4417099"/>
            <a:ext cx="8951495" cy="726300"/>
          </a:xfrm>
        </p:spPr>
        <p:txBody>
          <a:bodyPr/>
          <a:lstStyle/>
          <a:p>
            <a:pPr marL="285750" lvl="0" indent="-285750" algn="l" rtl="0">
              <a:spcBef>
                <a:spcPts val="0"/>
              </a:spcBef>
              <a:spcAft>
                <a:spcPts val="0"/>
              </a:spcAft>
              <a:buFont typeface="Arial" panose="020B0604020202020204" pitchFamily="34" charset="0"/>
              <a:buChar char="•"/>
            </a:pPr>
            <a:r>
              <a:rPr lang="en" sz="1800" b="1" dirty="0" smtClean="0"/>
              <a:t>When the switch  on  the red light of model on  .</a:t>
            </a:r>
          </a:p>
          <a:p>
            <a:pPr marL="285750" lvl="0" indent="-285750" algn="l" rtl="0">
              <a:spcBef>
                <a:spcPts val="0"/>
              </a:spcBef>
              <a:spcAft>
                <a:spcPts val="0"/>
              </a:spcAft>
              <a:buFont typeface="Arial" panose="020B0604020202020204" pitchFamily="34" charset="0"/>
              <a:buChar char="•"/>
            </a:pPr>
            <a:r>
              <a:rPr lang="en-US" sz="1800" b="1" dirty="0" smtClean="0"/>
              <a:t>F</a:t>
            </a:r>
            <a:r>
              <a:rPr lang="en" sz="1800" b="1" dirty="0" smtClean="0"/>
              <a:t>irst we have to enter * from keypad to enter the required percentage of intensity of light.</a:t>
            </a:r>
            <a:endParaRPr lang="en"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645" y="0"/>
            <a:ext cx="7810214" cy="4417099"/>
          </a:xfrm>
          <a:prstGeom prst="rect">
            <a:avLst/>
          </a:prstGeom>
        </p:spPr>
      </p:pic>
    </p:spTree>
    <p:extLst>
      <p:ext uri="{BB962C8B-B14F-4D97-AF65-F5344CB8AC3E}">
        <p14:creationId xmlns:p14="http://schemas.microsoft.com/office/powerpoint/2010/main" val="3114675047"/>
      </p:ext>
    </p:extLst>
  </p:cSld>
  <p:clrMapOvr>
    <a:masterClrMapping/>
  </p:clrMapOvr>
  <p:transition spd="med">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1092450" y="1188513"/>
            <a:ext cx="6959100" cy="337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2800" dirty="0" smtClean="0"/>
              <a:t>CREDITS :</a:t>
            </a:r>
            <a:endParaRPr sz="2800" dirty="0"/>
          </a:p>
        </p:txBody>
      </p:sp>
      <p:sp>
        <p:nvSpPr>
          <p:cNvPr id="75" name="Google Shape;75;p15"/>
          <p:cNvSpPr txBox="1">
            <a:spLocks noGrp="1"/>
          </p:cNvSpPr>
          <p:nvPr>
            <p:ph type="body" idx="2"/>
          </p:nvPr>
        </p:nvSpPr>
        <p:spPr>
          <a:xfrm>
            <a:off x="4297650" y="3108349"/>
            <a:ext cx="4455193" cy="2617500"/>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en-US" sz="2800" b="1" dirty="0" smtClean="0"/>
              <a:t>GUIDED BY – DR.NARENDRA BABU</a:t>
            </a:r>
            <a:endParaRPr sz="2800" b="1" dirty="0"/>
          </a:p>
        </p:txBody>
      </p:sp>
      <p:sp>
        <p:nvSpPr>
          <p:cNvPr id="76" name="Google Shape;76;p15"/>
          <p:cNvSpPr txBox="1">
            <a:spLocks noGrp="1"/>
          </p:cNvSpPr>
          <p:nvPr>
            <p:ph type="body" idx="1"/>
          </p:nvPr>
        </p:nvSpPr>
        <p:spPr>
          <a:xfrm>
            <a:off x="2075577" y="1721913"/>
            <a:ext cx="3280800" cy="2617500"/>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en-US" sz="1600" dirty="0" smtClean="0"/>
              <a:t>YASH CHANDAK  - 20BAC10026</a:t>
            </a:r>
          </a:p>
          <a:p>
            <a:pPr marL="0" lvl="0" indent="0" algn="l" rtl="0">
              <a:spcBef>
                <a:spcPts val="600"/>
              </a:spcBef>
              <a:spcAft>
                <a:spcPts val="0"/>
              </a:spcAft>
              <a:buClr>
                <a:schemeClr val="dk1"/>
              </a:buClr>
              <a:buSzPts val="1100"/>
              <a:buFont typeface="Arial"/>
              <a:buNone/>
            </a:pPr>
            <a:r>
              <a:rPr lang="en-US" sz="1600" dirty="0" smtClean="0"/>
              <a:t>ANIKET VERMA -   20BAC10042</a:t>
            </a:r>
          </a:p>
          <a:p>
            <a:pPr marL="0" lvl="0" indent="0" algn="l" rtl="0">
              <a:spcBef>
                <a:spcPts val="600"/>
              </a:spcBef>
              <a:spcAft>
                <a:spcPts val="0"/>
              </a:spcAft>
              <a:buClr>
                <a:schemeClr val="dk1"/>
              </a:buClr>
              <a:buSzPts val="1100"/>
              <a:buFont typeface="Arial"/>
              <a:buNone/>
            </a:pPr>
            <a:r>
              <a:rPr lang="en-US" sz="1600" dirty="0" smtClean="0"/>
              <a:t>AARTI AJNAR     -    20BAC10027</a:t>
            </a:r>
          </a:p>
          <a:p>
            <a:pPr marL="0" lvl="0" indent="0" algn="l" rtl="0">
              <a:spcBef>
                <a:spcPts val="600"/>
              </a:spcBef>
              <a:spcAft>
                <a:spcPts val="0"/>
              </a:spcAft>
              <a:buClr>
                <a:schemeClr val="dk1"/>
              </a:buClr>
              <a:buSzPts val="1100"/>
              <a:buFont typeface="Arial"/>
              <a:buNone/>
            </a:pPr>
            <a:r>
              <a:rPr lang="en-US" sz="1100" dirty="0" smtClean="0"/>
              <a:t> </a:t>
            </a:r>
            <a:endParaRPr sz="1100" dirty="0"/>
          </a:p>
        </p:txBody>
      </p:sp>
      <p:sp>
        <p:nvSpPr>
          <p:cNvPr id="77" name="Google Shape;77;p15"/>
          <p:cNvSpPr txBox="1">
            <a:spLocks noGrp="1"/>
          </p:cNvSpPr>
          <p:nvPr>
            <p:ph type="body" idx="2"/>
          </p:nvPr>
        </p:nvSpPr>
        <p:spPr>
          <a:xfrm>
            <a:off x="1181827" y="701088"/>
            <a:ext cx="6959100" cy="533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000" dirty="0" smtClean="0">
                <a:solidFill>
                  <a:schemeClr val="accent1"/>
                </a:solidFill>
              </a:rPr>
              <a:t>P</a:t>
            </a:r>
            <a:endParaRPr sz="1000" dirty="0">
              <a:solidFill>
                <a:schemeClr val="accent1"/>
              </a:solidFill>
            </a:endParaRPr>
          </a:p>
        </p:txBody>
      </p:sp>
      <p:sp>
        <p:nvSpPr>
          <p:cNvPr id="78" name="Google Shape;78;p15"/>
          <p:cNvSpPr txBox="1">
            <a:spLocks noGrp="1"/>
          </p:cNvSpPr>
          <p:nvPr>
            <p:ph type="sldNum" idx="12"/>
          </p:nvPr>
        </p:nvSpPr>
        <p:spPr>
          <a:xfrm>
            <a:off x="4297650" y="4417099"/>
            <a:ext cx="548700" cy="72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spTree>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a:xfrm>
            <a:off x="364385" y="4417099"/>
            <a:ext cx="8466793" cy="726300"/>
          </a:xfrm>
        </p:spPr>
        <p:txBody>
          <a:bodyPr/>
          <a:lstStyle/>
          <a:p>
            <a:pPr marL="285750" indent="-285750" algn="l">
              <a:buFont typeface="Arial" panose="020B0604020202020204" pitchFamily="34" charset="0"/>
              <a:buChar char="•"/>
            </a:pPr>
            <a:r>
              <a:rPr lang="en-US" b="1" dirty="0"/>
              <a:t>Lets put 99% of the intensity and see the intensity of </a:t>
            </a:r>
            <a:r>
              <a:rPr lang="en-US" b="1" dirty="0" smtClean="0"/>
              <a:t>light.</a:t>
            </a:r>
          </a:p>
          <a:p>
            <a:pPr marL="285750" indent="-285750" algn="l">
              <a:buFont typeface="Arial" panose="020B0604020202020204" pitchFamily="34" charset="0"/>
              <a:buChar char="•"/>
            </a:pPr>
            <a:r>
              <a:rPr lang="en-US" b="1" dirty="0" smtClean="0"/>
              <a:t>The bulb glow at the highest intensity, </a:t>
            </a:r>
          </a:p>
          <a:p>
            <a:pPr marL="285750" indent="-285750" algn="l">
              <a:buFont typeface="Arial" panose="020B0604020202020204" pitchFamily="34" charset="0"/>
              <a:buChar char="•"/>
            </a:pPr>
            <a:r>
              <a:rPr lang="en-US" b="1" dirty="0" smtClean="0"/>
              <a:t>To cancel the operation we need to press *  from keypad and again press * to give new percentage </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821" y="0"/>
            <a:ext cx="8518358" cy="4417099"/>
          </a:xfrm>
          <a:prstGeom prst="rect">
            <a:avLst/>
          </a:prstGeom>
        </p:spPr>
      </p:pic>
    </p:spTree>
    <p:extLst>
      <p:ext uri="{BB962C8B-B14F-4D97-AF65-F5344CB8AC3E}">
        <p14:creationId xmlns:p14="http://schemas.microsoft.com/office/powerpoint/2010/main" val="44720027"/>
      </p:ext>
    </p:extLst>
  </p:cSld>
  <p:clrMapOvr>
    <a:masterClrMapping/>
  </p:clrMapOvr>
  <p:transition spd="med">
    <p:pull/>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a:xfrm>
            <a:off x="556891" y="4341472"/>
            <a:ext cx="7445828" cy="726300"/>
          </a:xfrm>
        </p:spPr>
        <p:txBody>
          <a:bodyPr/>
          <a:lstStyle/>
          <a:p>
            <a:pPr marL="285750" lvl="0" indent="-285750" algn="l" rtl="0">
              <a:spcBef>
                <a:spcPts val="0"/>
              </a:spcBef>
              <a:spcAft>
                <a:spcPts val="0"/>
              </a:spcAft>
              <a:buFont typeface="Arial" panose="020B0604020202020204" pitchFamily="34" charset="0"/>
              <a:buChar char="•"/>
            </a:pPr>
            <a:r>
              <a:rPr lang="en-US" b="1" dirty="0" smtClean="0"/>
              <a:t>A</a:t>
            </a:r>
            <a:r>
              <a:rPr lang="en" b="1" dirty="0" smtClean="0"/>
              <a:t>gain  we have to give a required percentage from keypad and see the intensity of light.  </a:t>
            </a:r>
            <a:endParaRPr lang="en"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707" y="83089"/>
            <a:ext cx="7734586" cy="433401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079" y="0"/>
            <a:ext cx="7810214" cy="4417099"/>
          </a:xfrm>
          <a:prstGeom prst="rect">
            <a:avLst/>
          </a:prstGeom>
        </p:spPr>
      </p:pic>
    </p:spTree>
    <p:extLst>
      <p:ext uri="{BB962C8B-B14F-4D97-AF65-F5344CB8AC3E}">
        <p14:creationId xmlns:p14="http://schemas.microsoft.com/office/powerpoint/2010/main" val="12433765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a:xfrm>
            <a:off x="866275" y="4417099"/>
            <a:ext cx="7404576" cy="726300"/>
          </a:xfrm>
        </p:spPr>
        <p:txBody>
          <a:bodyPr/>
          <a:lstStyle/>
          <a:p>
            <a:pPr algn="l">
              <a:buFont typeface="Arial" panose="020B0604020202020204" pitchFamily="34" charset="0"/>
              <a:buChar char="•"/>
            </a:pPr>
            <a:r>
              <a:rPr lang="en-US" sz="1400" b="1" dirty="0"/>
              <a:t>Lets say we input * and change the required percentage.</a:t>
            </a:r>
          </a:p>
          <a:p>
            <a:pPr algn="l">
              <a:buFont typeface="Arial" panose="020B0604020202020204" pitchFamily="34" charset="0"/>
              <a:buChar char="•"/>
            </a:pPr>
            <a:r>
              <a:rPr lang="en-US" sz="1400" b="1" dirty="0"/>
              <a:t>Lets say 50 % power</a:t>
            </a:r>
            <a:endParaRPr lang="e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894" y="0"/>
            <a:ext cx="7741462" cy="4417099"/>
          </a:xfrm>
          <a:prstGeom prst="rect">
            <a:avLst/>
          </a:prstGeom>
        </p:spPr>
      </p:pic>
    </p:spTree>
    <p:extLst>
      <p:ext uri="{BB962C8B-B14F-4D97-AF65-F5344CB8AC3E}">
        <p14:creationId xmlns:p14="http://schemas.microsoft.com/office/powerpoint/2010/main" val="3418574236"/>
      </p:ext>
    </p:extLst>
  </p:cSld>
  <p:clrMapOvr>
    <a:masterClrMapping/>
  </p:clrMapOvr>
  <p:transition spd="med">
    <p:pull/>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PLANNING </a:t>
            </a:r>
            <a:endParaRPr lang="en-US" dirty="0"/>
          </a:p>
        </p:txBody>
      </p:sp>
      <p:sp>
        <p:nvSpPr>
          <p:cNvPr id="3" name="Subtitle 2"/>
          <p:cNvSpPr>
            <a:spLocks noGrp="1"/>
          </p:cNvSpPr>
          <p:nvPr>
            <p:ph type="subTitle" idx="1"/>
          </p:nvPr>
        </p:nvSpPr>
        <p:spPr/>
        <p:txBody>
          <a:bodyPr/>
          <a:lstStyle/>
          <a:p>
            <a:r>
              <a:rPr lang="en-US" dirty="0" smtClean="0"/>
              <a:t>TLL NOW</a:t>
            </a:r>
            <a:endParaRPr lang="en-US" dirty="0"/>
          </a:p>
        </p:txBody>
      </p:sp>
    </p:spTree>
    <p:extLst>
      <p:ext uri="{BB962C8B-B14F-4D97-AF65-F5344CB8AC3E}">
        <p14:creationId xmlns:p14="http://schemas.microsoft.com/office/powerpoint/2010/main" val="1150848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WE HAVE DONE TILL NOW</a:t>
            </a:r>
            <a:endParaRPr lang="en-US" dirty="0"/>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24</a:t>
            </a:fld>
            <a:endParaRPr lang="en"/>
          </a:p>
        </p:txBody>
      </p:sp>
      <p:sp>
        <p:nvSpPr>
          <p:cNvPr id="6" name="Rectangle 5"/>
          <p:cNvSpPr/>
          <p:nvPr/>
        </p:nvSpPr>
        <p:spPr>
          <a:xfrm>
            <a:off x="961797" y="1466678"/>
            <a:ext cx="6607785" cy="3016210"/>
          </a:xfrm>
          <a:prstGeom prst="rect">
            <a:avLst/>
          </a:prstGeom>
        </p:spPr>
        <p:txBody>
          <a:bodyPr wrap="square">
            <a:spAutoFit/>
          </a:bodyPr>
          <a:lstStyle/>
          <a:p>
            <a:pPr marL="285750" indent="-285750">
              <a:buFont typeface="Arial" panose="020B0604020202020204" pitchFamily="34" charset="0"/>
              <a:buChar char="•"/>
            </a:pPr>
            <a:r>
              <a:rPr lang="en-US" sz="1600" b="1" dirty="0"/>
              <a:t>As mentioned earlier, our trained model is ready and is working successfully</a:t>
            </a:r>
            <a:r>
              <a:rPr lang="en-US" sz="1600" b="1" dirty="0" smtClean="0"/>
              <a:t>.</a:t>
            </a:r>
          </a:p>
          <a:p>
            <a:endParaRPr lang="en-US" sz="1600" b="1" dirty="0" smtClean="0"/>
          </a:p>
          <a:p>
            <a:pPr marL="285750" indent="-285750">
              <a:buFont typeface="Arial" panose="020B0604020202020204" pitchFamily="34" charset="0"/>
              <a:buChar char="•"/>
            </a:pPr>
            <a:r>
              <a:rPr lang="en-US" sz="1600" b="1" dirty="0" smtClean="0"/>
              <a:t>As </a:t>
            </a:r>
            <a:r>
              <a:rPr lang="en-US" sz="1600" b="1" dirty="0"/>
              <a:t>for what's </a:t>
            </a:r>
            <a:r>
              <a:rPr lang="en-US" sz="1600" b="1" dirty="0" smtClean="0"/>
              <a:t>now  the </a:t>
            </a:r>
            <a:r>
              <a:rPr lang="en-US" sz="1600" b="1" dirty="0"/>
              <a:t>model must be able to detect all the </a:t>
            </a:r>
            <a:r>
              <a:rPr lang="en-US" sz="1600" b="1" dirty="0" smtClean="0"/>
              <a:t>intensity for required percentage  </a:t>
            </a:r>
            <a:r>
              <a:rPr lang="en-US" sz="1600" b="1" dirty="0"/>
              <a:t>signs and give relevant output with respect to that</a:t>
            </a:r>
            <a:r>
              <a:rPr lang="en-US" sz="1600" b="1" dirty="0" smtClean="0"/>
              <a:t>.</a:t>
            </a:r>
          </a:p>
          <a:p>
            <a:endParaRPr lang="en-US" sz="1600" b="1" dirty="0" smtClean="0"/>
          </a:p>
          <a:p>
            <a:pPr marL="285750" indent="-285750">
              <a:buFont typeface="Arial" panose="020B0604020202020204" pitchFamily="34" charset="0"/>
              <a:buChar char="•"/>
            </a:pPr>
            <a:r>
              <a:rPr lang="en-US" sz="1600" b="1" dirty="0" smtClean="0"/>
              <a:t>The </a:t>
            </a:r>
            <a:r>
              <a:rPr lang="en-US" sz="1600" b="1" dirty="0"/>
              <a:t>work done till now has all been a smooth sail right from downloading the data set to training the </a:t>
            </a:r>
            <a:r>
              <a:rPr lang="en-US" sz="1600" b="1" dirty="0" smtClean="0"/>
              <a:t>model, </a:t>
            </a:r>
            <a:r>
              <a:rPr lang="en-US" sz="1600" b="1" dirty="0"/>
              <a:t>however we were successfully able to eradicate the errors and bugs in the project that we had written till now. </a:t>
            </a:r>
            <a:r>
              <a:rPr lang="en-US" dirty="0"/>
              <a:t/>
            </a:r>
            <a:br>
              <a:rPr lang="en-US" dirty="0"/>
            </a:br>
            <a:endParaRPr lang="en-US" dirty="0"/>
          </a:p>
        </p:txBody>
      </p:sp>
    </p:spTree>
    <p:extLst>
      <p:ext uri="{BB962C8B-B14F-4D97-AF65-F5344CB8AC3E}">
        <p14:creationId xmlns:p14="http://schemas.microsoft.com/office/powerpoint/2010/main" val="25413230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35750"/>
            <a:ext cx="5866254" cy="1447462"/>
          </a:xfrm>
        </p:spPr>
        <p:txBody>
          <a:bodyPr/>
          <a:lstStyle/>
          <a:p>
            <a:r>
              <a:rPr lang="en-US" dirty="0" smtClean="0"/>
              <a:t>EXPECTED     				OUTCOME</a:t>
            </a:r>
            <a:endParaRPr lang="en-US" dirty="0"/>
          </a:p>
        </p:txBody>
      </p:sp>
    </p:spTree>
    <p:extLst>
      <p:ext uri="{BB962C8B-B14F-4D97-AF65-F5344CB8AC3E}">
        <p14:creationId xmlns:p14="http://schemas.microsoft.com/office/powerpoint/2010/main" val="2036509725"/>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812" y="988658"/>
            <a:ext cx="6959100" cy="337200"/>
          </a:xfrm>
        </p:spPr>
        <p:txBody>
          <a:bodyPr/>
          <a:lstStyle/>
          <a:p>
            <a:r>
              <a:rPr lang="en-US" sz="3600" dirty="0" smtClean="0"/>
              <a:t>EXPECTED OUTCOME</a:t>
            </a:r>
            <a:endParaRPr lang="en-US" sz="3600" dirty="0"/>
          </a:p>
        </p:txBody>
      </p:sp>
      <p:sp>
        <p:nvSpPr>
          <p:cNvPr id="6" name="Slide Number Placeholder 5"/>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26</a:t>
            </a:fld>
            <a:endParaRPr lang="en"/>
          </a:p>
        </p:txBody>
      </p:sp>
      <p:sp>
        <p:nvSpPr>
          <p:cNvPr id="7" name="Text Placeholder 6"/>
          <p:cNvSpPr txBox="1">
            <a:spLocks noGrp="1"/>
          </p:cNvSpPr>
          <p:nvPr>
            <p:ph type="body" idx="1"/>
          </p:nvPr>
        </p:nvSpPr>
        <p:spPr>
          <a:xfrm>
            <a:off x="646173" y="1483988"/>
            <a:ext cx="7496378" cy="2933111"/>
          </a:xfrm>
          <a:prstGeom prst="rect">
            <a:avLst/>
          </a:prstGeom>
          <a:noFill/>
        </p:spPr>
        <p:txBody>
          <a:bodyPr wrap="square" rtlCol="0">
            <a:spAutoFit/>
          </a:bodyPr>
          <a:lstStyle/>
          <a:p>
            <a:pPr marL="342900" indent="-342900">
              <a:buFont typeface="Arial" panose="020B0604020202020204" pitchFamily="34" charset="0"/>
              <a:buChar char="•"/>
            </a:pPr>
            <a:r>
              <a:rPr lang="en-US" b="1" dirty="0" smtClean="0"/>
              <a:t>The work is on </a:t>
            </a:r>
            <a:r>
              <a:rPr lang="en-US" b="1" dirty="0" err="1" smtClean="0"/>
              <a:t>contolling</a:t>
            </a:r>
            <a:r>
              <a:rPr lang="en-US" b="1" dirty="0" smtClean="0"/>
              <a:t> the AC power by using the concept of firing angle control of  </a:t>
            </a:r>
            <a:r>
              <a:rPr lang="en-US" b="1" dirty="0" err="1" smtClean="0"/>
              <a:t>thyristors</a:t>
            </a:r>
            <a:r>
              <a:rPr lang="en-US" b="1" dirty="0" smtClean="0"/>
              <a:t> . </a:t>
            </a:r>
          </a:p>
          <a:p>
            <a:pPr marL="342900" indent="-342900">
              <a:buFont typeface="Arial" panose="020B0604020202020204" pitchFamily="34" charset="0"/>
              <a:buChar char="•"/>
            </a:pPr>
            <a:r>
              <a:rPr lang="en-US" b="1" dirty="0" smtClean="0"/>
              <a:t>One can enter the required percentage of power supply through a keypad . </a:t>
            </a:r>
          </a:p>
          <a:p>
            <a:pPr marL="342900" indent="-342900">
              <a:buFont typeface="Arial" panose="020B0604020202020204" pitchFamily="34" charset="0"/>
              <a:buChar char="•"/>
            </a:pPr>
            <a:r>
              <a:rPr lang="en-US" b="1" dirty="0" smtClean="0"/>
              <a:t>The input is provided to a </a:t>
            </a:r>
            <a:r>
              <a:rPr lang="en-US" b="1" dirty="0" err="1" smtClean="0"/>
              <a:t>miocrocontroller</a:t>
            </a:r>
            <a:r>
              <a:rPr lang="en-US" b="1" dirty="0" smtClean="0"/>
              <a:t> of 8051 family that initiate the firing angle to adjust the load power .</a:t>
            </a:r>
          </a:p>
          <a:p>
            <a:pPr marL="342900" indent="-342900">
              <a:buFont typeface="Arial" panose="020B0604020202020204" pitchFamily="34" charset="0"/>
              <a:buChar char="•"/>
            </a:pPr>
            <a:r>
              <a:rPr lang="en-US" b="1" dirty="0" smtClean="0"/>
              <a:t> For matching the power to the required one, </a:t>
            </a:r>
            <a:r>
              <a:rPr lang="en-US" b="1" dirty="0" err="1" smtClean="0"/>
              <a:t>aTRIAC</a:t>
            </a:r>
            <a:r>
              <a:rPr lang="en-US" b="1" dirty="0" smtClean="0"/>
              <a:t> is used in series with the AC load .</a:t>
            </a:r>
          </a:p>
          <a:p>
            <a:pPr marL="342900" indent="-342900">
              <a:buFont typeface="Arial" panose="020B0604020202020204" pitchFamily="34" charset="0"/>
              <a:buChar char="•"/>
            </a:pPr>
            <a:r>
              <a:rPr lang="en-US" b="1" dirty="0" smtClean="0"/>
              <a:t>A LCD screen is used to display the power percentage that is provided by the user</a:t>
            </a:r>
            <a:endParaRPr lang="en-US" b="1" dirty="0"/>
          </a:p>
        </p:txBody>
      </p:sp>
    </p:spTree>
    <p:extLst>
      <p:ext uri="{BB962C8B-B14F-4D97-AF65-F5344CB8AC3E}">
        <p14:creationId xmlns:p14="http://schemas.microsoft.com/office/powerpoint/2010/main" val="1223354178"/>
      </p:ext>
    </p:extLst>
  </p:cSld>
  <p:clrMapOvr>
    <a:masterClrMapping/>
  </p:clrMapOvr>
  <p:transition spd="med">
    <p:pull/>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CONCLUTION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3431775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CONCLUTION</a:t>
            </a:r>
            <a:endParaRPr lang="en-US" dirty="0"/>
          </a:p>
        </p:txBody>
      </p:sp>
      <p:sp>
        <p:nvSpPr>
          <p:cNvPr id="3" name="Text Placeholder 2"/>
          <p:cNvSpPr>
            <a:spLocks noGrp="1"/>
          </p:cNvSpPr>
          <p:nvPr>
            <p:ph type="body" idx="1"/>
          </p:nvPr>
        </p:nvSpPr>
        <p:spPr>
          <a:xfrm>
            <a:off x="1092424" y="1617525"/>
            <a:ext cx="6545909" cy="2440500"/>
          </a:xfrm>
        </p:spPr>
        <p:txBody>
          <a:bodyPr/>
          <a:lstStyle/>
          <a:p>
            <a:pPr marL="342900" indent="-342900">
              <a:buFont typeface="Arial" panose="020B0604020202020204" pitchFamily="34" charset="0"/>
              <a:buChar char="•"/>
            </a:pPr>
            <a:r>
              <a:rPr lang="en-US" sz="2000" dirty="0"/>
              <a:t>This work is used at controlling the AC power by using the concept of firing angle control of </a:t>
            </a:r>
            <a:r>
              <a:rPr lang="en-US" sz="2000" dirty="0" err="1"/>
              <a:t>thyristors</a:t>
            </a:r>
            <a:r>
              <a:rPr lang="en-US" sz="2000" dirty="0" smtClean="0"/>
              <a:t>.</a:t>
            </a:r>
          </a:p>
          <a:p>
            <a:pPr marL="0" indent="0">
              <a:buNone/>
            </a:pPr>
            <a:r>
              <a:rPr lang="en-US" sz="2000" dirty="0" smtClean="0"/>
              <a:t> </a:t>
            </a:r>
            <a:endParaRPr lang="en-US" sz="2000" dirty="0"/>
          </a:p>
          <a:p>
            <a:pPr marL="342900" indent="-342900">
              <a:buFont typeface="Arial" panose="020B0604020202020204" pitchFamily="34" charset="0"/>
              <a:buChar char="•"/>
            </a:pPr>
            <a:r>
              <a:rPr lang="en-US" sz="2000" dirty="0"/>
              <a:t>With this device one can enter the required percentage of power supply through a keypad</a:t>
            </a:r>
          </a:p>
        </p:txBody>
      </p:sp>
      <p:sp>
        <p:nvSpPr>
          <p:cNvPr id="6" name="Slide Number Placeholder 5"/>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28</a:t>
            </a:fld>
            <a:endParaRPr lang="en"/>
          </a:p>
        </p:txBody>
      </p:sp>
    </p:spTree>
    <p:extLst>
      <p:ext uri="{BB962C8B-B14F-4D97-AF65-F5344CB8AC3E}">
        <p14:creationId xmlns:p14="http://schemas.microsoft.com/office/powerpoint/2010/main" val="4159976314"/>
      </p:ext>
    </p:extLst>
  </p:cSld>
  <p:clrMapOvr>
    <a:masterClrMapping/>
  </p:clrMapOvr>
  <p:transition spd="med">
    <p:pull/>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29</a:t>
            </a:fld>
            <a:endParaRPr lang="en"/>
          </a:p>
        </p:txBody>
      </p:sp>
      <p:sp>
        <p:nvSpPr>
          <p:cNvPr id="3" name="Rectangle 2"/>
          <p:cNvSpPr/>
          <p:nvPr/>
        </p:nvSpPr>
        <p:spPr>
          <a:xfrm>
            <a:off x="151254" y="116878"/>
            <a:ext cx="5067718" cy="584775"/>
          </a:xfrm>
          <a:prstGeom prst="rect">
            <a:avLst/>
          </a:prstGeom>
        </p:spPr>
        <p:txBody>
          <a:bodyPr wrap="square">
            <a:spAutoFit/>
          </a:bodyPr>
          <a:lstStyle/>
          <a:p>
            <a:r>
              <a:rPr lang="en-US" sz="3200" b="1" u="sng" dirty="0"/>
              <a:t>REFERENCE</a:t>
            </a:r>
            <a:endParaRPr lang="en-US" sz="3200" dirty="0"/>
          </a:p>
        </p:txBody>
      </p:sp>
      <p:sp>
        <p:nvSpPr>
          <p:cNvPr id="4" name="Rectangle 3"/>
          <p:cNvSpPr/>
          <p:nvPr/>
        </p:nvSpPr>
        <p:spPr>
          <a:xfrm>
            <a:off x="151254" y="897382"/>
            <a:ext cx="8587110" cy="4247317"/>
          </a:xfrm>
          <a:prstGeom prst="rect">
            <a:avLst/>
          </a:prstGeom>
        </p:spPr>
        <p:txBody>
          <a:bodyPr wrap="square">
            <a:spAutoFit/>
          </a:bodyPr>
          <a:lstStyle/>
          <a:p>
            <a:pPr marL="400050" indent="-400050">
              <a:buAutoNum type="romanUcPeriod"/>
            </a:pPr>
            <a:r>
              <a:rPr lang="en-US" sz="1800" b="1" dirty="0"/>
              <a:t>Lee Siang Tat, </a:t>
            </a:r>
            <a:r>
              <a:rPr lang="en-US" sz="1800" b="1" dirty="0" err="1"/>
              <a:t>YiauwKahHaur</a:t>
            </a:r>
            <a:r>
              <a:rPr lang="en-US" sz="1800" b="1" dirty="0"/>
              <a:t> “AC Power Controller By Using Microcontroller”. ISSN:2180-1843 eISSN:2289-8131.Vol.8 No.12.</a:t>
            </a:r>
          </a:p>
          <a:p>
            <a:pPr marL="400050" indent="-400050">
              <a:buAutoNum type="romanUcPeriod"/>
            </a:pPr>
            <a:endParaRPr lang="en-US" sz="1800" b="1" dirty="0"/>
          </a:p>
          <a:p>
            <a:pPr marL="400050" indent="-400050">
              <a:buAutoNum type="romanUcPeriod"/>
            </a:pPr>
            <a:r>
              <a:rPr lang="en-US" sz="1800" b="1" dirty="0"/>
              <a:t>  David Margulies, Clifford E. Felder, Galina </a:t>
            </a:r>
            <a:r>
              <a:rPr lang="en-US" sz="1800" b="1" dirty="0" err="1"/>
              <a:t>Melman</a:t>
            </a:r>
            <a:r>
              <a:rPr lang="en-US" sz="1800" b="1" dirty="0"/>
              <a:t> and Abraham </a:t>
            </a:r>
            <a:r>
              <a:rPr lang="en-US" sz="1800" b="1" dirty="0" err="1"/>
              <a:t>Shanzer</a:t>
            </a:r>
            <a:r>
              <a:rPr lang="en-US" sz="1800" b="1" dirty="0"/>
              <a:t> “A Molecular Keypad Lock: A Photochemical Device Capable Of Authorizing Password Entries”. Cite This:J.Am.Chem.Soc.2007,129,2 347-354 Publication date: December 19,2006.https://doi.org/10.1021/ja065317z.</a:t>
            </a:r>
          </a:p>
          <a:p>
            <a:pPr marL="400050" indent="-400050">
              <a:buAutoNum type="romanUcPeriod"/>
            </a:pPr>
            <a:endParaRPr lang="en-US" sz="1800" b="1" dirty="0"/>
          </a:p>
          <a:p>
            <a:pPr marL="400050" indent="-400050">
              <a:buAutoNum type="romanUcPeriod"/>
            </a:pPr>
            <a:r>
              <a:rPr lang="en-US" sz="1800" b="1" dirty="0"/>
              <a:t>Web </a:t>
            </a:r>
            <a:r>
              <a:rPr lang="en-US" sz="1800" b="1" dirty="0" err="1"/>
              <a:t>ProForum</a:t>
            </a:r>
            <a:r>
              <a:rPr lang="en-US" sz="1800" b="1" dirty="0"/>
              <a:t> Tutorials, “Global System for Mobile Communication (GSM)”, The International Engineering Consortium, http:// www.iec.org.com USA.</a:t>
            </a:r>
          </a:p>
          <a:p>
            <a:pPr marL="400050" indent="-400050">
              <a:buAutoNum type="romanUcPeriod"/>
            </a:pPr>
            <a:endParaRPr lang="en-US" sz="1800" b="1" dirty="0"/>
          </a:p>
          <a:p>
            <a:pPr marL="400050" indent="-400050">
              <a:buAutoNum type="romanUcPeriod"/>
            </a:pPr>
            <a:r>
              <a:rPr lang="en-US" sz="1800" b="1" dirty="0"/>
              <a:t>Gunnar Heine, “GSM Networks: Protocols, Terminology, and Implementation”, British Library, ISBN:0-89006-471-7, London, 1999</a:t>
            </a:r>
            <a:endParaRPr lang="en-US" sz="1800" dirty="0"/>
          </a:p>
        </p:txBody>
      </p:sp>
    </p:spTree>
    <p:extLst>
      <p:ext uri="{BB962C8B-B14F-4D97-AF65-F5344CB8AC3E}">
        <p14:creationId xmlns:p14="http://schemas.microsoft.com/office/powerpoint/2010/main" val="3682275407"/>
      </p:ext>
    </p:extLst>
  </p:cSld>
  <p:clrMapOvr>
    <a:masterClrMapping/>
  </p:clrMapOvr>
  <p:transition spd="med">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31478" y="-402433"/>
            <a:ext cx="5563500" cy="1159800"/>
          </a:xfrm>
        </p:spPr>
        <p:txBody>
          <a:bodyPr/>
          <a:lstStyle/>
          <a:p>
            <a:r>
              <a:rPr lang="en-US" dirty="0" smtClean="0"/>
              <a:t>OVERVIEW:</a:t>
            </a:r>
            <a:endParaRPr lang="en-US" dirty="0"/>
          </a:p>
        </p:txBody>
      </p:sp>
      <p:sp>
        <p:nvSpPr>
          <p:cNvPr id="3" name="Subtitle 2"/>
          <p:cNvSpPr>
            <a:spLocks noGrp="1"/>
          </p:cNvSpPr>
          <p:nvPr>
            <p:ph type="subTitle" idx="1"/>
          </p:nvPr>
        </p:nvSpPr>
        <p:spPr>
          <a:xfrm>
            <a:off x="410546" y="806145"/>
            <a:ext cx="7784432" cy="4102740"/>
          </a:xfrm>
        </p:spPr>
        <p:txBody>
          <a:bodyPr/>
          <a:lstStyle/>
          <a:p>
            <a:pPr marL="533400" indent="-457200">
              <a:buFont typeface="Arial" panose="020B0604020202020204" pitchFamily="34" charset="0"/>
              <a:buChar char="•"/>
            </a:pPr>
            <a:r>
              <a:rPr lang="en-US" b="1" dirty="0" smtClean="0">
                <a:solidFill>
                  <a:schemeClr val="bg1"/>
                </a:solidFill>
              </a:rPr>
              <a:t>INTRODUCTION</a:t>
            </a:r>
          </a:p>
          <a:p>
            <a:pPr marL="533400" indent="-457200">
              <a:buFont typeface="Arial" panose="020B0604020202020204" pitchFamily="34" charset="0"/>
              <a:buChar char="•"/>
            </a:pPr>
            <a:r>
              <a:rPr lang="en-US" b="1" dirty="0" smtClean="0">
                <a:solidFill>
                  <a:schemeClr val="bg1"/>
                </a:solidFill>
              </a:rPr>
              <a:t>OBJECTIVE</a:t>
            </a:r>
          </a:p>
          <a:p>
            <a:pPr marL="533400" indent="-457200">
              <a:buFont typeface="Arial" panose="020B0604020202020204" pitchFamily="34" charset="0"/>
              <a:buChar char="•"/>
            </a:pPr>
            <a:r>
              <a:rPr lang="en-US" b="1" dirty="0" smtClean="0">
                <a:solidFill>
                  <a:schemeClr val="bg1"/>
                </a:solidFill>
              </a:rPr>
              <a:t>PROPOSED METHODOLOGY</a:t>
            </a:r>
          </a:p>
          <a:p>
            <a:pPr marL="533400" indent="-457200">
              <a:buFont typeface="Arial" panose="020B0604020202020204" pitchFamily="34" charset="0"/>
              <a:buChar char="•"/>
            </a:pPr>
            <a:r>
              <a:rPr lang="en-US" b="1" dirty="0" smtClean="0">
                <a:solidFill>
                  <a:schemeClr val="bg1"/>
                </a:solidFill>
              </a:rPr>
              <a:t>CIRCUIT DIAGRAM</a:t>
            </a:r>
          </a:p>
          <a:p>
            <a:pPr marL="533400" indent="-457200">
              <a:buFont typeface="Arial" panose="020B0604020202020204" pitchFamily="34" charset="0"/>
              <a:buChar char="•"/>
            </a:pPr>
            <a:r>
              <a:rPr lang="en-US" b="1" dirty="0" smtClean="0">
                <a:solidFill>
                  <a:schemeClr val="bg1"/>
                </a:solidFill>
              </a:rPr>
              <a:t>LIST OF COMPONENT \SOFTWARE \TOOL USED</a:t>
            </a:r>
          </a:p>
          <a:p>
            <a:pPr marL="533400" indent="-457200">
              <a:buFont typeface="Arial" panose="020B0604020202020204" pitchFamily="34" charset="0"/>
              <a:buChar char="•"/>
            </a:pPr>
            <a:r>
              <a:rPr lang="en-US" b="1" dirty="0">
                <a:solidFill>
                  <a:schemeClr val="bg1"/>
                </a:solidFill>
              </a:rPr>
              <a:t>WORK PLAN TILL </a:t>
            </a:r>
            <a:r>
              <a:rPr lang="en-US" b="1" dirty="0" smtClean="0">
                <a:solidFill>
                  <a:schemeClr val="bg1"/>
                </a:solidFill>
              </a:rPr>
              <a:t>NOW</a:t>
            </a:r>
          </a:p>
          <a:p>
            <a:pPr marL="533400" indent="-457200">
              <a:buFont typeface="Arial" panose="020B0604020202020204" pitchFamily="34" charset="0"/>
              <a:buChar char="•"/>
            </a:pPr>
            <a:r>
              <a:rPr lang="en-US" b="1" dirty="0" smtClean="0">
                <a:solidFill>
                  <a:schemeClr val="bg1"/>
                </a:solidFill>
              </a:rPr>
              <a:t>VIRTUAL MODE EXPLANATION OF PROJECT</a:t>
            </a:r>
          </a:p>
          <a:p>
            <a:pPr marL="533400" indent="-457200">
              <a:buFont typeface="Arial" panose="020B0604020202020204" pitchFamily="34" charset="0"/>
              <a:buChar char="•"/>
            </a:pPr>
            <a:r>
              <a:rPr lang="en-US" b="1" dirty="0" smtClean="0">
                <a:solidFill>
                  <a:schemeClr val="bg1"/>
                </a:solidFill>
              </a:rPr>
              <a:t>PLANNING </a:t>
            </a:r>
          </a:p>
          <a:p>
            <a:pPr marL="533400" indent="-457200">
              <a:buFont typeface="Arial" panose="020B0604020202020204" pitchFamily="34" charset="0"/>
              <a:buChar char="•"/>
            </a:pPr>
            <a:r>
              <a:rPr lang="en-US" b="1" dirty="0" smtClean="0">
                <a:solidFill>
                  <a:schemeClr val="bg1"/>
                </a:solidFill>
              </a:rPr>
              <a:t>EXPECTED OUTCOME</a:t>
            </a:r>
          </a:p>
          <a:p>
            <a:pPr marL="533400" indent="-457200">
              <a:buFont typeface="Arial" panose="020B0604020202020204" pitchFamily="34" charset="0"/>
              <a:buChar char="•"/>
            </a:pPr>
            <a:r>
              <a:rPr lang="en-US" b="1" dirty="0" smtClean="0">
                <a:solidFill>
                  <a:schemeClr val="bg1"/>
                </a:solidFill>
              </a:rPr>
              <a:t>CONCLUTION</a:t>
            </a:r>
            <a:endParaRPr lang="en-US" b="1" dirty="0">
              <a:solidFill>
                <a:schemeClr val="bg1"/>
              </a:solidFill>
            </a:endParaRPr>
          </a:p>
        </p:txBody>
      </p:sp>
    </p:spTree>
    <p:extLst>
      <p:ext uri="{BB962C8B-B14F-4D97-AF65-F5344CB8AC3E}">
        <p14:creationId xmlns:p14="http://schemas.microsoft.com/office/powerpoint/2010/main" val="1518367826"/>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2" name="Google Shape;332;p37"/>
          <p:cNvSpPr txBox="1">
            <a:spLocks noGrp="1"/>
          </p:cNvSpPr>
          <p:nvPr>
            <p:ph type="sldNum" idx="12"/>
          </p:nvPr>
        </p:nvSpPr>
        <p:spPr>
          <a:xfrm>
            <a:off x="4297650" y="4417099"/>
            <a:ext cx="548700" cy="72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30</a:t>
            </a:fld>
            <a:endParaRPr/>
          </a:p>
        </p:txBody>
      </p:sp>
      <p:pic>
        <p:nvPicPr>
          <p:cNvPr id="7" name="Picture 2" descr="Thank You GIF by Camtyox on DeviantAr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05822" y="600720"/>
            <a:ext cx="10803100" cy="44594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31</a:t>
            </a:fld>
            <a:endParaRPr lang="en"/>
          </a:p>
        </p:txBody>
      </p:sp>
      <p:sp>
        <p:nvSpPr>
          <p:cNvPr id="5" name="AutoShape 2" descr="Dhanyavad Namaste GIF - Dhanyavad Namaste Namaskar - Discover &amp; Share GIFs"/>
          <p:cNvSpPr>
            <a:spLocks noChangeAspect="1" noChangeArrowheads="1"/>
          </p:cNvSpPr>
          <p:nvPr/>
        </p:nvSpPr>
        <p:spPr bwMode="auto">
          <a:xfrm>
            <a:off x="1989872" y="1145608"/>
            <a:ext cx="1125030" cy="5384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Dhanyavad Namaste GIF - Dhanyavad Namaste Namaskar - Discover &amp;amp; Share GIFs"/>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70021" y="715020"/>
            <a:ext cx="7734587" cy="3702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612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ctrTitle"/>
          </p:nvPr>
        </p:nvSpPr>
        <p:spPr>
          <a:xfrm>
            <a:off x="685800" y="1735750"/>
            <a:ext cx="55635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1.</a:t>
            </a:r>
            <a:endParaRPr dirty="0"/>
          </a:p>
          <a:p>
            <a:pPr marL="0" lvl="0" indent="0" algn="l" rtl="0">
              <a:spcBef>
                <a:spcPts val="0"/>
              </a:spcBef>
              <a:spcAft>
                <a:spcPts val="0"/>
              </a:spcAft>
              <a:buNone/>
            </a:pPr>
            <a:r>
              <a:rPr lang="en" dirty="0" smtClean="0"/>
              <a:t>'INTRODUCTION’</a:t>
            </a:r>
            <a:endParaRPr dirty="0"/>
          </a:p>
        </p:txBody>
      </p:sp>
      <p:sp>
        <p:nvSpPr>
          <p:cNvPr id="92" name="Google Shape;92;p17"/>
          <p:cNvSpPr txBox="1">
            <a:spLocks noGrp="1"/>
          </p:cNvSpPr>
          <p:nvPr>
            <p:ph type="subTitle" idx="1"/>
          </p:nvPr>
        </p:nvSpPr>
        <p:spPr>
          <a:xfrm>
            <a:off x="685800" y="2992454"/>
            <a:ext cx="5563500" cy="78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smtClean="0"/>
              <a:t>            “RECAP FROM REVIEW 2”</a:t>
            </a:r>
            <a:endParaRPr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20"/>
          <p:cNvSpPr txBox="1">
            <a:spLocks noGrp="1"/>
          </p:cNvSpPr>
          <p:nvPr>
            <p:ph type="body" idx="1"/>
          </p:nvPr>
        </p:nvSpPr>
        <p:spPr>
          <a:xfrm>
            <a:off x="1092425" y="1617517"/>
            <a:ext cx="6959100" cy="2379300"/>
          </a:xfrm>
          <a:prstGeom prst="rect">
            <a:avLst/>
          </a:prstGeom>
        </p:spPr>
        <p:txBody>
          <a:bodyPr spcFirstLastPara="1" wrap="square" lIns="0" tIns="0" rIns="0" bIns="0" anchor="t" anchorCtr="0">
            <a:noAutofit/>
          </a:bodyPr>
          <a:lstStyle/>
          <a:p>
            <a:pPr indent="-342900">
              <a:lnSpc>
                <a:spcPct val="100000"/>
              </a:lnSpc>
              <a:spcBef>
                <a:spcPts val="0"/>
              </a:spcBef>
              <a:buClr>
                <a:srgbClr val="000000"/>
              </a:buClr>
              <a:buSzPts val="1800"/>
              <a:buFont typeface="Wingdings" panose="05000000000000000000" pitchFamily="2" charset="2"/>
              <a:buChar char="§"/>
            </a:pPr>
            <a:r>
              <a:rPr lang="en-US" sz="1400" b="1" dirty="0" smtClean="0">
                <a:solidFill>
                  <a:schemeClr val="tx1"/>
                </a:solidFill>
                <a:latin typeface="Montserrat"/>
                <a:cs typeface="Montserrat"/>
                <a:sym typeface="Montserrat"/>
              </a:rPr>
              <a:t>The </a:t>
            </a:r>
            <a:r>
              <a:rPr lang="en-US" sz="1400" b="1" dirty="0">
                <a:solidFill>
                  <a:schemeClr val="tx1"/>
                </a:solidFill>
                <a:latin typeface="Montserrat"/>
                <a:cs typeface="Montserrat"/>
                <a:sym typeface="Montserrat"/>
              </a:rPr>
              <a:t>firing angle control of </a:t>
            </a:r>
            <a:r>
              <a:rPr lang="en-US" sz="1400" b="1" dirty="0" err="1">
                <a:solidFill>
                  <a:schemeClr val="tx1"/>
                </a:solidFill>
                <a:latin typeface="Montserrat"/>
                <a:cs typeface="Montserrat"/>
                <a:sym typeface="Montserrat"/>
              </a:rPr>
              <a:t>thyristors</a:t>
            </a:r>
            <a:r>
              <a:rPr lang="en-US" sz="1400" b="1" dirty="0">
                <a:solidFill>
                  <a:schemeClr val="tx1"/>
                </a:solidFill>
                <a:latin typeface="Montserrat"/>
                <a:cs typeface="Montserrat"/>
                <a:sym typeface="Montserrat"/>
              </a:rPr>
              <a:t> is done by the microcontroller, according to the desired </a:t>
            </a:r>
            <a:r>
              <a:rPr lang="en-US" sz="1400" b="1" dirty="0" smtClean="0">
                <a:solidFill>
                  <a:schemeClr val="tx1"/>
                </a:solidFill>
                <a:latin typeface="Montserrat"/>
                <a:cs typeface="Montserrat"/>
                <a:sym typeface="Montserrat"/>
              </a:rPr>
              <a:t>percentage  entered </a:t>
            </a:r>
            <a:r>
              <a:rPr lang="en-US" sz="1400" b="1" dirty="0">
                <a:solidFill>
                  <a:schemeClr val="tx1"/>
                </a:solidFill>
                <a:latin typeface="Montserrat"/>
                <a:cs typeface="Montserrat"/>
                <a:sym typeface="Montserrat"/>
              </a:rPr>
              <a:t>by the user. Based on this input the microcontroller will automatically adjust the power delivered to the lamp through a solid state switching mechanism.</a:t>
            </a:r>
          </a:p>
          <a:p>
            <a:pPr>
              <a:buFont typeface="Wingdings" panose="05000000000000000000" pitchFamily="2" charset="2"/>
              <a:buChar char="§"/>
            </a:pPr>
            <a:r>
              <a:rPr lang="en-US" sz="1400" b="1" dirty="0" smtClean="0">
                <a:solidFill>
                  <a:schemeClr val="tx1"/>
                </a:solidFill>
                <a:latin typeface="Montserrat"/>
                <a:cs typeface="Montserrat"/>
                <a:sym typeface="Montserrat"/>
              </a:rPr>
              <a:t>This </a:t>
            </a:r>
            <a:r>
              <a:rPr lang="en-US" sz="1400" b="1" dirty="0">
                <a:solidFill>
                  <a:schemeClr val="tx1"/>
                </a:solidFill>
                <a:latin typeface="Montserrat"/>
                <a:cs typeface="Montserrat"/>
                <a:sym typeface="Montserrat"/>
              </a:rPr>
              <a:t>system overcomes the faults in the present system and provides </a:t>
            </a:r>
            <a:r>
              <a:rPr lang="en-US" sz="1400" b="1" dirty="0" smtClean="0">
                <a:solidFill>
                  <a:schemeClr val="tx1"/>
                </a:solidFill>
                <a:latin typeface="Montserrat"/>
                <a:cs typeface="Montserrat"/>
                <a:sym typeface="Montserrat"/>
              </a:rPr>
              <a:t>   solution </a:t>
            </a:r>
            <a:r>
              <a:rPr lang="en-US" sz="1400" b="1" dirty="0">
                <a:solidFill>
                  <a:schemeClr val="tx1"/>
                </a:solidFill>
                <a:latin typeface="Montserrat"/>
                <a:cs typeface="Montserrat"/>
                <a:sym typeface="Montserrat"/>
              </a:rPr>
              <a:t>for light illumination </a:t>
            </a:r>
            <a:r>
              <a:rPr lang="en-US" sz="1400" b="1" dirty="0" smtClean="0">
                <a:solidFill>
                  <a:schemeClr val="tx1"/>
                </a:solidFill>
                <a:latin typeface="Montserrat"/>
                <a:cs typeface="Montserrat"/>
                <a:sym typeface="Montserrat"/>
              </a:rPr>
              <a:t>control.</a:t>
            </a:r>
          </a:p>
          <a:p>
            <a:pPr>
              <a:buFont typeface="Wingdings" panose="05000000000000000000" pitchFamily="2" charset="2"/>
              <a:buChar char="§"/>
            </a:pPr>
            <a:r>
              <a:rPr lang="en-US" sz="1400" b="1" dirty="0">
                <a:solidFill>
                  <a:schemeClr val="tx1"/>
                </a:solidFill>
              </a:rPr>
              <a:t>This system is built by using an 8051 microcontroller and based on the principle of firing angle control of</a:t>
            </a:r>
          </a:p>
          <a:p>
            <a:pPr>
              <a:buFont typeface="Wingdings" panose="05000000000000000000" pitchFamily="2" charset="2"/>
              <a:buChar char="§"/>
            </a:pPr>
            <a:r>
              <a:rPr lang="en-US" sz="1400" b="1" dirty="0" err="1">
                <a:solidFill>
                  <a:schemeClr val="tx1"/>
                </a:solidFill>
              </a:rPr>
              <a:t>thyristors</a:t>
            </a:r>
            <a:r>
              <a:rPr lang="en-US" sz="1400" b="1" dirty="0">
                <a:solidFill>
                  <a:schemeClr val="tx1"/>
                </a:solidFill>
              </a:rPr>
              <a:t>, which in turn can control the illumination of lamp. An LCD display unit is used, which displays  entered percentage of the illumination through a matrix keypad</a:t>
            </a:r>
            <a:r>
              <a:rPr lang="en-US" sz="1400" dirty="0">
                <a:solidFill>
                  <a:schemeClr val="bg2"/>
                </a:solidFill>
              </a:rPr>
              <a:t>.</a:t>
            </a:r>
          </a:p>
          <a:p>
            <a:pPr>
              <a:buFont typeface="Wingdings" panose="05000000000000000000" pitchFamily="2" charset="2"/>
              <a:buChar char="§"/>
            </a:pPr>
            <a:endParaRPr dirty="0"/>
          </a:p>
        </p:txBody>
      </p:sp>
      <p:sp>
        <p:nvSpPr>
          <p:cNvPr id="124" name="Google Shape;124;p20"/>
          <p:cNvSpPr txBox="1">
            <a:spLocks noGrp="1"/>
          </p:cNvSpPr>
          <p:nvPr>
            <p:ph type="sldNum" idx="12"/>
          </p:nvPr>
        </p:nvSpPr>
        <p:spPr>
          <a:xfrm>
            <a:off x="4297650" y="4417099"/>
            <a:ext cx="548700" cy="72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a:p>
        </p:txBody>
      </p:sp>
      <p:sp>
        <p:nvSpPr>
          <p:cNvPr id="2" name="Title 1"/>
          <p:cNvSpPr>
            <a:spLocks noGrp="1"/>
          </p:cNvSpPr>
          <p:nvPr>
            <p:ph type="title"/>
          </p:nvPr>
        </p:nvSpPr>
        <p:spPr/>
        <p:txBody>
          <a:bodyPr/>
          <a:lstStyle/>
          <a:p>
            <a:r>
              <a:rPr lang="en-US" dirty="0" smtClean="0"/>
              <a:t>INTRODUCTION</a:t>
            </a:r>
            <a:endParaRPr lang="en-US" dirty="0"/>
          </a:p>
        </p:txBody>
      </p:sp>
    </p:spTree>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OBJECTIVE</a:t>
            </a:r>
            <a:endParaRPr lang="en-US" dirty="0"/>
          </a:p>
        </p:txBody>
      </p:sp>
      <p:sp>
        <p:nvSpPr>
          <p:cNvPr id="3" name="Subtitle 2"/>
          <p:cNvSpPr>
            <a:spLocks noGrp="1"/>
          </p:cNvSpPr>
          <p:nvPr>
            <p:ph type="subTitle" idx="1"/>
          </p:nvPr>
        </p:nvSpPr>
        <p:spPr/>
        <p:txBody>
          <a:bodyPr/>
          <a:lstStyle/>
          <a:p>
            <a:r>
              <a:rPr lang="en-US" dirty="0" smtClean="0"/>
              <a:t>RECAP FROM PROJECT 2</a:t>
            </a:r>
            <a:endParaRPr lang="en-US" dirty="0"/>
          </a:p>
        </p:txBody>
      </p:sp>
    </p:spTree>
    <p:extLst>
      <p:ext uri="{BB962C8B-B14F-4D97-AF65-F5344CB8AC3E}">
        <p14:creationId xmlns:p14="http://schemas.microsoft.com/office/powerpoint/2010/main" val="232933297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2450" y="1032211"/>
            <a:ext cx="6959100" cy="337200"/>
          </a:xfrm>
        </p:spPr>
        <p:txBody>
          <a:bodyPr/>
          <a:lstStyle/>
          <a:p>
            <a:r>
              <a:rPr lang="en-US" dirty="0" smtClean="0"/>
              <a:t>OBJECTIVE:</a:t>
            </a: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a:t>
            </a:fld>
            <a:endParaRPr lang="en"/>
          </a:p>
        </p:txBody>
      </p:sp>
      <p:sp>
        <p:nvSpPr>
          <p:cNvPr id="6" name="TextBox 5"/>
          <p:cNvSpPr txBox="1"/>
          <p:nvPr/>
        </p:nvSpPr>
        <p:spPr>
          <a:xfrm>
            <a:off x="950651" y="1533792"/>
            <a:ext cx="6419583" cy="2554545"/>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smtClean="0">
                <a:ln>
                  <a:noFill/>
                </a:ln>
                <a:solidFill>
                  <a:sysClr val="windowText" lastClr="000000"/>
                </a:solidFill>
                <a:effectLst/>
                <a:uLnTx/>
                <a:uFillTx/>
              </a:rPr>
              <a:t>The main objective of this work is to vary the percentage of power supply by means of phase angle variation of the conduction period through the setting of different firing times corresponds of different firing angles. </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0" cap="none" spc="0" normalizeH="0" baseline="0" noProof="0" dirty="0" smtClean="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ysClr val="windowText" lastClr="000000"/>
                </a:solidFill>
                <a:effectLst/>
                <a:uLnTx/>
                <a:uFillTx/>
              </a:rPr>
              <a:t>            At the end of the work we will able to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  </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smtClean="0">
                <a:ln>
                  <a:noFill/>
                </a:ln>
                <a:solidFill>
                  <a:sysClr val="windowText" lastClr="000000"/>
                </a:solidFill>
                <a:effectLst/>
                <a:uLnTx/>
                <a:uFillTx/>
              </a:rPr>
              <a:t> Have the full understanding of firing angle.</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smtClean="0">
                <a:ln>
                  <a:noFill/>
                </a:ln>
                <a:solidFill>
                  <a:sysClr val="windowText" lastClr="000000"/>
                </a:solidFill>
                <a:effectLst/>
                <a:uLnTx/>
                <a:uFillTx/>
              </a:rPr>
              <a:t> Understand the application of TRIAC and SCR in power      electronics.</a:t>
            </a:r>
          </a:p>
        </p:txBody>
      </p:sp>
    </p:spTree>
    <p:extLst>
      <p:ext uri="{BB962C8B-B14F-4D97-AF65-F5344CB8AC3E}">
        <p14:creationId xmlns:p14="http://schemas.microsoft.com/office/powerpoint/2010/main" val="2649376312"/>
      </p:ext>
    </p:extLst>
  </p:cSld>
  <p:clrMapOvr>
    <a:masterClrMapping/>
  </p:clrMapOvr>
  <p:transition spd="slow">
    <p:cove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METHODOLOGY</a:t>
            </a:r>
            <a:endParaRPr lang="en-US" dirty="0"/>
          </a:p>
        </p:txBody>
      </p:sp>
    </p:spTree>
    <p:extLst>
      <p:ext uri="{BB962C8B-B14F-4D97-AF65-F5344CB8AC3E}">
        <p14:creationId xmlns:p14="http://schemas.microsoft.com/office/powerpoint/2010/main" val="284703111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100" y="735691"/>
            <a:ext cx="6959100" cy="337200"/>
          </a:xfrm>
        </p:spPr>
        <p:txBody>
          <a:bodyPr/>
          <a:lstStyle/>
          <a:p>
            <a:r>
              <a:rPr lang="en-US" dirty="0" smtClean="0"/>
              <a:t>METHODOLOGY</a:t>
            </a: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a:t>
            </a:fld>
            <a:endParaRPr lang="en"/>
          </a:p>
        </p:txBody>
      </p:sp>
      <p:sp>
        <p:nvSpPr>
          <p:cNvPr id="5" name="Text Placeholder 4"/>
          <p:cNvSpPr txBox="1">
            <a:spLocks noGrp="1"/>
          </p:cNvSpPr>
          <p:nvPr>
            <p:ph type="body" idx="1"/>
          </p:nvPr>
        </p:nvSpPr>
        <p:spPr>
          <a:xfrm>
            <a:off x="948775" y="1161906"/>
            <a:ext cx="7130250" cy="13786851"/>
          </a:xfrm>
          <a:prstGeom prst="rect">
            <a:avLst/>
          </a:prstGeom>
          <a:noFill/>
        </p:spPr>
        <p:txBody>
          <a:bodyPr wrap="square" rtlCol="0">
            <a:spAutoFit/>
          </a:bodyPr>
          <a:lstStyle/>
          <a:p>
            <a:pPr marL="285750" indent="-285750">
              <a:buFont typeface="Arial" panose="020B0604020202020204" pitchFamily="34" charset="0"/>
              <a:buChar char="•"/>
            </a:pPr>
            <a:r>
              <a:rPr lang="en-US" sz="1800" b="1" dirty="0" smtClean="0"/>
              <a:t>Ac power control with </a:t>
            </a:r>
            <a:r>
              <a:rPr lang="en-US" sz="1800" b="1" dirty="0" err="1" smtClean="0"/>
              <a:t>thyristor</a:t>
            </a:r>
            <a:r>
              <a:rPr lang="en-US" sz="1800" b="1" dirty="0" smtClean="0"/>
              <a:t> </a:t>
            </a:r>
            <a:r>
              <a:rPr lang="en-US" sz="1800" b="1" dirty="0" err="1" smtClean="0"/>
              <a:t>usinig</a:t>
            </a:r>
            <a:r>
              <a:rPr lang="en-US" sz="1800" b="1" dirty="0" smtClean="0"/>
              <a:t> microcontroller is designed to control AC power flow across load . </a:t>
            </a:r>
          </a:p>
          <a:p>
            <a:pPr marL="285750" indent="-285750">
              <a:buFont typeface="Arial" panose="020B0604020202020204" pitchFamily="34" charset="0"/>
              <a:buChar char="•"/>
            </a:pPr>
            <a:r>
              <a:rPr lang="en-US" sz="1800" b="1" dirty="0" smtClean="0"/>
              <a:t>This project is designed using AT85s52 microcontroller and zero crossing detection circuit</a:t>
            </a:r>
          </a:p>
          <a:p>
            <a:pPr marL="285750" indent="-285750">
              <a:buFont typeface="Arial" panose="020B0604020202020204" pitchFamily="34" charset="0"/>
              <a:buChar char="•"/>
            </a:pPr>
            <a:r>
              <a:rPr lang="en-US" sz="1800" b="1" dirty="0" smtClean="0"/>
              <a:t>Phase angle control method is used for AC power control with </a:t>
            </a:r>
            <a:r>
              <a:rPr lang="en-US" sz="1800" b="1" dirty="0" err="1" smtClean="0"/>
              <a:t>thyristor</a:t>
            </a:r>
            <a:r>
              <a:rPr lang="en-US" sz="1800" b="1" dirty="0" smtClean="0"/>
              <a:t> .</a:t>
            </a:r>
          </a:p>
          <a:p>
            <a:pPr marL="285750" indent="-285750">
              <a:buFont typeface="Arial" panose="020B0604020202020204" pitchFamily="34" charset="0"/>
              <a:buChar char="•"/>
            </a:pPr>
            <a:r>
              <a:rPr lang="en-US" sz="1800" b="1" dirty="0" err="1" smtClean="0"/>
              <a:t>Thyristor</a:t>
            </a:r>
            <a:r>
              <a:rPr lang="en-US" sz="1800" b="1" dirty="0" smtClean="0"/>
              <a:t> is used as a switch to control flow of power</a:t>
            </a:r>
          </a:p>
          <a:p>
            <a:pPr marL="285750" indent="-285750">
              <a:buFont typeface="Arial" panose="020B0604020202020204" pitchFamily="34" charset="0"/>
              <a:buChar char="•"/>
            </a:pPr>
            <a:r>
              <a:rPr lang="en-US" sz="1800" b="1" dirty="0" smtClean="0"/>
              <a:t>AT85s52 microcontroller is </a:t>
            </a:r>
            <a:r>
              <a:rPr lang="en-US" sz="1800" b="1" dirty="0" err="1" smtClean="0"/>
              <a:t>usd</a:t>
            </a:r>
            <a:r>
              <a:rPr lang="en-US" sz="1800" b="1" dirty="0" smtClean="0"/>
              <a:t> to detect zero crossing and to generate pulse signals at a specific angle for </a:t>
            </a:r>
            <a:r>
              <a:rPr lang="en-US" sz="1800" b="1" dirty="0" err="1" smtClean="0"/>
              <a:t>thyristors</a:t>
            </a:r>
            <a:r>
              <a:rPr lang="en-US" sz="1800" b="1" dirty="0" smtClean="0"/>
              <a:t> .</a:t>
            </a:r>
          </a:p>
          <a:p>
            <a:pPr marL="285750" indent="-285750">
              <a:buFont typeface="Arial" panose="020B0604020202020204" pitchFamily="34" charset="0"/>
              <a:buChar char="•"/>
            </a:pPr>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spTree>
    <p:extLst>
      <p:ext uri="{BB962C8B-B14F-4D97-AF65-F5344CB8AC3E}">
        <p14:creationId xmlns:p14="http://schemas.microsoft.com/office/powerpoint/2010/main" val="117657183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theme/theme1.xml><?xml version="1.0" encoding="utf-8"?>
<a:theme xmlns:a="http://schemas.openxmlformats.org/drawingml/2006/main" name="Corin template">
  <a:themeElements>
    <a:clrScheme name="Custom 347">
      <a:dk1>
        <a:srgbClr val="5F5958"/>
      </a:dk1>
      <a:lt1>
        <a:srgbClr val="FFFFFF"/>
      </a:lt1>
      <a:dk2>
        <a:srgbClr val="302A2A"/>
      </a:dk2>
      <a:lt2>
        <a:srgbClr val="CCCCCC"/>
      </a:lt2>
      <a:accent1>
        <a:srgbClr val="C96951"/>
      </a:accent1>
      <a:accent2>
        <a:srgbClr val="E39174"/>
      </a:accent2>
      <a:accent3>
        <a:srgbClr val="60919C"/>
      </a:accent3>
      <a:accent4>
        <a:srgbClr val="8DB4BD"/>
      </a:accent4>
      <a:accent5>
        <a:srgbClr val="BD8763"/>
      </a:accent5>
      <a:accent6>
        <a:srgbClr val="E6BC9E"/>
      </a:accent6>
      <a:hlink>
        <a:srgbClr val="5F595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220</TotalTime>
  <Words>892</Words>
  <Application>Microsoft Office PowerPoint</Application>
  <PresentationFormat>On-screen Show (16:9)</PresentationFormat>
  <Paragraphs>147</Paragraphs>
  <Slides>31</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Montserrat</vt:lpstr>
      <vt:lpstr>Playfair Display</vt:lpstr>
      <vt:lpstr>Wingdings</vt:lpstr>
      <vt:lpstr>Arial</vt:lpstr>
      <vt:lpstr>Calibri</vt:lpstr>
      <vt:lpstr>Corin template</vt:lpstr>
      <vt:lpstr>SCHOOL OF ELECTRICAL AND ELECTRONICS ENGINEERING(SEEE)                                 B(TECH) PROJECT PRESENTATION ON :               AC POWER CONTROLER WITH PROGRAMABLE INTERFACE”                                       21TH DECEMBER 2021(FINAL REVIEW) </vt:lpstr>
      <vt:lpstr>CREDITS :</vt:lpstr>
      <vt:lpstr>OVERVIEW:</vt:lpstr>
      <vt:lpstr>1. 'INTRODUCTION’</vt:lpstr>
      <vt:lpstr>INTRODUCTION</vt:lpstr>
      <vt:lpstr>OBJECTIVE</vt:lpstr>
      <vt:lpstr>OBJECTIVE:</vt:lpstr>
      <vt:lpstr>METHODOLOGY</vt:lpstr>
      <vt:lpstr>METHODOLOGY</vt:lpstr>
      <vt:lpstr>LIST OF COMPONENTS / SOFTWARE/TOOL USED</vt:lpstr>
      <vt:lpstr>COMPONENTS REQUIRED:</vt:lpstr>
      <vt:lpstr>CIRCUIT DIAGRAM</vt:lpstr>
      <vt:lpstr>PowerPoint Presentation</vt:lpstr>
      <vt:lpstr>WORKED DONE TILL NOW</vt:lpstr>
      <vt:lpstr>PowerPoint Presentation</vt:lpstr>
      <vt:lpstr>PowerPoint Presentation</vt:lpstr>
      <vt:lpstr>FULL EXPLANATION OF PROJECT</vt:lpstr>
      <vt:lpstr>PowerPoint Presentation</vt:lpstr>
      <vt:lpstr>PowerPoint Presentation</vt:lpstr>
      <vt:lpstr>PowerPoint Presentation</vt:lpstr>
      <vt:lpstr>PowerPoint Presentation</vt:lpstr>
      <vt:lpstr>PowerPoint Presentation</vt:lpstr>
      <vt:lpstr>PLANNING </vt:lpstr>
      <vt:lpstr>PLANNING WE HAVE DONE TILL NOW</vt:lpstr>
      <vt:lpstr>EXPECTED         OUTCOME</vt:lpstr>
      <vt:lpstr>EXPECTED OUTCOME</vt:lpstr>
      <vt:lpstr>CONCLUTION</vt:lpstr>
      <vt:lpstr>CONCLUTION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SCHOOL OF ELECTRICAL AND ELECTRONICS ENGINEERING(SEEE)</dc:title>
  <dc:creator>HP</dc:creator>
  <cp:lastModifiedBy>Microsoft account</cp:lastModifiedBy>
  <cp:revision>17</cp:revision>
  <dcterms:modified xsi:type="dcterms:W3CDTF">2021-12-27T14:31:12Z</dcterms:modified>
</cp:coreProperties>
</file>